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8"/>
  </p:notesMasterIdLst>
  <p:sldIdLst>
    <p:sldId id="335" r:id="rId3"/>
    <p:sldId id="302" r:id="rId4"/>
    <p:sldId id="427" r:id="rId5"/>
    <p:sldId id="428" r:id="rId6"/>
    <p:sldId id="429" r:id="rId7"/>
    <p:sldId id="337" r:id="rId8"/>
    <p:sldId id="452" r:id="rId9"/>
    <p:sldId id="430" r:id="rId10"/>
    <p:sldId id="453" r:id="rId11"/>
    <p:sldId id="454" r:id="rId12"/>
    <p:sldId id="455" r:id="rId13"/>
    <p:sldId id="432" r:id="rId14"/>
    <p:sldId id="441" r:id="rId15"/>
    <p:sldId id="442" r:id="rId16"/>
    <p:sldId id="419" r:id="rId17"/>
    <p:sldId id="433" r:id="rId18"/>
    <p:sldId id="457" r:id="rId19"/>
    <p:sldId id="456" r:id="rId20"/>
    <p:sldId id="435" r:id="rId21"/>
    <p:sldId id="420" r:id="rId22"/>
    <p:sldId id="437" r:id="rId23"/>
    <p:sldId id="448" r:id="rId24"/>
    <p:sldId id="421" r:id="rId25"/>
    <p:sldId id="449" r:id="rId26"/>
    <p:sldId id="450" r:id="rId27"/>
    <p:sldId id="422" r:id="rId28"/>
    <p:sldId id="445" r:id="rId29"/>
    <p:sldId id="446" r:id="rId30"/>
    <p:sldId id="425" r:id="rId31"/>
    <p:sldId id="440" r:id="rId32"/>
    <p:sldId id="412" r:id="rId33"/>
    <p:sldId id="447" r:id="rId34"/>
    <p:sldId id="426" r:id="rId35"/>
    <p:sldId id="436" r:id="rId36"/>
    <p:sldId id="444"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00"/>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5" autoAdjust="0"/>
    <p:restoredTop sz="68198" autoAdjust="0"/>
  </p:normalViewPr>
  <p:slideViewPr>
    <p:cSldViewPr snapToGrid="0">
      <p:cViewPr varScale="1">
        <p:scale>
          <a:sx n="77" d="100"/>
          <a:sy n="77" d="100"/>
        </p:scale>
        <p:origin x="1680" y="96"/>
      </p:cViewPr>
      <p:guideLst/>
    </p:cSldViewPr>
  </p:slideViewPr>
  <p:outlineViewPr>
    <p:cViewPr>
      <p:scale>
        <a:sx n="33" d="100"/>
        <a:sy n="33" d="100"/>
      </p:scale>
      <p:origin x="0" y="-204"/>
    </p:cViewPr>
  </p:outlineViewPr>
  <p:notesTextViewPr>
    <p:cViewPr>
      <p:scale>
        <a:sx n="1" d="1"/>
        <a:sy n="1" d="1"/>
      </p:scale>
      <p:origin x="0" y="0"/>
    </p:cViewPr>
  </p:notesTextViewPr>
  <p:sorterViewPr>
    <p:cViewPr>
      <p:scale>
        <a:sx n="100" d="100"/>
        <a:sy n="100" d="100"/>
      </p:scale>
      <p:origin x="0" y="-6216"/>
    </p:cViewPr>
  </p:sorterViewPr>
  <p:notesViewPr>
    <p:cSldViewPr snapToGrid="0">
      <p:cViewPr varScale="1">
        <p:scale>
          <a:sx n="86" d="100"/>
          <a:sy n="86" d="100"/>
        </p:scale>
        <p:origin x="1440"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84F33F-022D-4C01-BDC9-4E8CCD21EFE0}" type="datetimeFigureOut">
              <a:rPr lang="zh-CN" altLang="en-US" smtClean="0"/>
              <a:t>2019/5/22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CA2288-5926-4515-8888-860C477A6B33}" type="slidenum">
              <a:rPr lang="zh-CN" altLang="en-US" smtClean="0"/>
              <a:t>‹#›</a:t>
            </a:fld>
            <a:endParaRPr lang="zh-CN" altLang="en-US"/>
          </a:p>
        </p:txBody>
      </p:sp>
    </p:spTree>
    <p:extLst>
      <p:ext uri="{BB962C8B-B14F-4D97-AF65-F5344CB8AC3E}">
        <p14:creationId xmlns:p14="http://schemas.microsoft.com/office/powerpoint/2010/main" val="696753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zhuanlan.zhihu.com/p/33580205"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老师，同学们大家晚上好！我叫王艳红。今天跟大家分享的是深度神经网络的加速和压缩。</a:t>
            </a:r>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D825BC9F-0F12-4A84-91AB-593C0DD9632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由于</a:t>
            </a:r>
            <a:r>
              <a:rPr lang="zh-CN" altLang="en-US" dirty="0"/>
              <a:t>卷积神经网络</a:t>
            </a:r>
            <a:r>
              <a:rPr lang="zh-CN" altLang="en-US" sz="1200" b="0" i="0" kern="1200" dirty="0">
                <a:solidFill>
                  <a:schemeClr val="tx1"/>
                </a:solidFill>
                <a:effectLst/>
                <a:latin typeface="+mn-lt"/>
                <a:ea typeface="+mn-ea"/>
                <a:cs typeface="+mn-cs"/>
              </a:rPr>
              <a:t>中的主要计算量在于</a:t>
            </a:r>
            <a:r>
              <a:rPr lang="zh-CN" altLang="en-US" dirty="0"/>
              <a:t>卷积</a:t>
            </a:r>
            <a:r>
              <a:rPr lang="zh-CN" altLang="en-US" sz="1200" b="0" i="0" kern="1200" dirty="0">
                <a:solidFill>
                  <a:schemeClr val="tx1"/>
                </a:solidFill>
                <a:effectLst/>
                <a:latin typeface="+mn-lt"/>
                <a:ea typeface="+mn-ea"/>
                <a:cs typeface="+mn-cs"/>
              </a:rPr>
              <a:t>计算，</a:t>
            </a:r>
            <a:r>
              <a:rPr lang="zh-CN" altLang="en-US" dirty="0"/>
              <a:t>卷积</a:t>
            </a:r>
            <a:r>
              <a:rPr lang="zh-CN" altLang="en-US" sz="1200" b="0" i="0" kern="1200" dirty="0">
                <a:solidFill>
                  <a:schemeClr val="tx1"/>
                </a:solidFill>
                <a:effectLst/>
                <a:latin typeface="+mn-lt"/>
                <a:ea typeface="+mn-ea"/>
                <a:cs typeface="+mn-cs"/>
              </a:rPr>
              <a:t>计算本质上是矩阵分析的问题，所以要对一个网络进行压缩，我们首先想到的是对矩阵运算进行一个简化。对于二维矩阵运算来说</a:t>
            </a:r>
            <a:r>
              <a:rPr lang="en-US" altLang="zh-CN" sz="1200" b="0" i="0" kern="1200" dirty="0">
                <a:solidFill>
                  <a:schemeClr val="tx1"/>
                </a:solidFill>
                <a:effectLst/>
                <a:latin typeface="+mn-lt"/>
                <a:ea typeface="+mn-ea"/>
                <a:cs typeface="+mn-cs"/>
              </a:rPr>
              <a:t>SVD</a:t>
            </a:r>
            <a:r>
              <a:rPr lang="zh-CN" altLang="en-US" sz="1200" b="0" i="0" kern="1200" dirty="0">
                <a:solidFill>
                  <a:schemeClr val="tx1"/>
                </a:solidFill>
                <a:effectLst/>
                <a:latin typeface="+mn-lt"/>
                <a:ea typeface="+mn-ea"/>
                <a:cs typeface="+mn-cs"/>
              </a:rPr>
              <a:t>是非常好的简化方法，对于高维矩阵的运算往往会涉及到</a:t>
            </a:r>
            <a:r>
              <a:rPr lang="zh-CN" altLang="en-US" dirty="0"/>
              <a:t>张量</a:t>
            </a:r>
            <a:r>
              <a:rPr lang="zh-CN" altLang="en-US" sz="1200" b="0" i="0" kern="1200" dirty="0">
                <a:solidFill>
                  <a:schemeClr val="tx1"/>
                </a:solidFill>
                <a:effectLst/>
                <a:latin typeface="+mn-lt"/>
                <a:ea typeface="+mn-ea"/>
                <a:cs typeface="+mn-cs"/>
              </a:rPr>
              <a:t>分解方法来做加速和压缩，主要是</a:t>
            </a:r>
            <a:r>
              <a:rPr lang="en-US" altLang="zh-CN" sz="1200" b="0" i="0" kern="1200" dirty="0">
                <a:solidFill>
                  <a:schemeClr val="tx1"/>
                </a:solidFill>
                <a:effectLst/>
                <a:latin typeface="+mn-lt"/>
                <a:ea typeface="+mn-ea"/>
                <a:cs typeface="+mn-cs"/>
              </a:rPr>
              <a:t>CP</a:t>
            </a:r>
            <a:r>
              <a:rPr lang="zh-CN" altLang="en-US" sz="1200" b="0" i="0" kern="1200" dirty="0">
                <a:solidFill>
                  <a:schemeClr val="tx1"/>
                </a:solidFill>
                <a:effectLst/>
                <a:latin typeface="+mn-lt"/>
                <a:ea typeface="+mn-ea"/>
                <a:cs typeface="+mn-cs"/>
              </a:rPr>
              <a:t>分解、</a:t>
            </a:r>
            <a:r>
              <a:rPr lang="en-US" altLang="zh-CN" sz="1200" b="0" i="0" kern="1200" dirty="0">
                <a:solidFill>
                  <a:schemeClr val="tx1"/>
                </a:solidFill>
                <a:effectLst/>
                <a:latin typeface="+mn-lt"/>
                <a:ea typeface="+mn-ea"/>
                <a:cs typeface="+mn-cs"/>
              </a:rPr>
              <a:t>Tucker</a:t>
            </a:r>
            <a:r>
              <a:rPr lang="zh-CN" altLang="en-US" sz="1200" b="0" i="0" kern="1200" dirty="0">
                <a:solidFill>
                  <a:schemeClr val="tx1"/>
                </a:solidFill>
                <a:effectLst/>
                <a:latin typeface="+mn-lt"/>
                <a:ea typeface="+mn-ea"/>
                <a:cs typeface="+mn-cs"/>
              </a:rPr>
              <a:t>分解、</a:t>
            </a:r>
            <a:r>
              <a:rPr lang="en-US" altLang="zh-CN" dirty="0"/>
              <a:t>Tensor </a:t>
            </a:r>
            <a:r>
              <a:rPr lang="en-US" altLang="zh-CN" sz="1200" b="0" i="0" kern="1200" dirty="0">
                <a:solidFill>
                  <a:schemeClr val="tx1"/>
                </a:solidFill>
                <a:effectLst/>
                <a:latin typeface="+mn-lt"/>
                <a:ea typeface="+mn-ea"/>
                <a:cs typeface="+mn-cs"/>
              </a:rPr>
              <a:t>Train</a:t>
            </a:r>
            <a:r>
              <a:rPr lang="zh-CN" altLang="en-US" sz="1200" b="0" i="0" kern="1200" dirty="0">
                <a:solidFill>
                  <a:schemeClr val="tx1"/>
                </a:solidFill>
                <a:effectLst/>
                <a:latin typeface="+mn-lt"/>
                <a:ea typeface="+mn-ea"/>
                <a:cs typeface="+mn-cs"/>
              </a:rPr>
              <a:t>分解和</a:t>
            </a:r>
            <a:r>
              <a:rPr lang="en-US" altLang="zh-CN" sz="1200" b="0" i="0" kern="1200" dirty="0">
                <a:solidFill>
                  <a:schemeClr val="tx1"/>
                </a:solidFill>
                <a:effectLst/>
                <a:latin typeface="+mn-lt"/>
                <a:ea typeface="+mn-ea"/>
                <a:cs typeface="+mn-cs"/>
              </a:rPr>
              <a:t>Block Term</a:t>
            </a:r>
            <a:r>
              <a:rPr lang="zh-CN" altLang="en-US" sz="1200" b="0" i="0" kern="1200" dirty="0">
                <a:solidFill>
                  <a:schemeClr val="tx1"/>
                </a:solidFill>
                <a:effectLst/>
                <a:latin typeface="+mn-lt"/>
                <a:ea typeface="+mn-ea"/>
                <a:cs typeface="+mn-cs"/>
              </a:rPr>
              <a:t>分解。</a:t>
            </a:r>
            <a:r>
              <a:rPr lang="en-US" altLang="zh-CN" sz="1200" b="0" i="0" kern="1200" dirty="0">
                <a:solidFill>
                  <a:schemeClr val="tx1"/>
                </a:solidFill>
                <a:effectLst/>
                <a:latin typeface="+mn-lt"/>
                <a:ea typeface="+mn-ea"/>
                <a:cs typeface="+mn-cs"/>
              </a:rPr>
              <a:t>SVD</a:t>
            </a:r>
            <a:r>
              <a:rPr lang="zh-CN" altLang="en-US" sz="1200" b="0" i="0" kern="1200" dirty="0">
                <a:solidFill>
                  <a:schemeClr val="tx1"/>
                </a:solidFill>
                <a:effectLst/>
                <a:latin typeface="+mn-lt"/>
                <a:ea typeface="+mn-ea"/>
                <a:cs typeface="+mn-cs"/>
              </a:rPr>
              <a:t>就是二维的奇异值分解，我们就不讲了，今天以</a:t>
            </a:r>
            <a:r>
              <a:rPr lang="en-US" altLang="zh-CN" sz="1200" b="0" i="0" kern="1200" dirty="0">
                <a:solidFill>
                  <a:schemeClr val="tx1"/>
                </a:solidFill>
                <a:effectLst/>
                <a:latin typeface="+mn-lt"/>
                <a:ea typeface="+mn-ea"/>
                <a:cs typeface="+mn-cs"/>
              </a:rPr>
              <a:t>cp</a:t>
            </a:r>
            <a:r>
              <a:rPr lang="zh-CN" altLang="en-US" sz="1200" b="0" i="0" kern="1200" dirty="0">
                <a:solidFill>
                  <a:schemeClr val="tx1"/>
                </a:solidFill>
                <a:effectLst/>
                <a:latin typeface="+mn-lt"/>
                <a:ea typeface="+mn-ea"/>
                <a:cs typeface="+mn-cs"/>
              </a:rPr>
              <a:t>分解为例我们来详细看一下。</a:t>
            </a:r>
            <a:endParaRPr lang="zh-CN" altLang="en-US" dirty="0"/>
          </a:p>
        </p:txBody>
      </p:sp>
      <p:sp>
        <p:nvSpPr>
          <p:cNvPr id="4" name="灯片编号占位符 3"/>
          <p:cNvSpPr>
            <a:spLocks noGrp="1"/>
          </p:cNvSpPr>
          <p:nvPr>
            <p:ph type="sldNum" sz="quarter" idx="5"/>
          </p:nvPr>
        </p:nvSpPr>
        <p:spPr/>
        <p:txBody>
          <a:bodyPr/>
          <a:lstStyle/>
          <a:p>
            <a:fld id="{A8CA2288-5926-4515-8888-860C477A6B33}" type="slidenum">
              <a:rPr lang="zh-CN" altLang="en-US" smtClean="0"/>
              <a:t>10</a:t>
            </a:fld>
            <a:endParaRPr lang="zh-CN" altLang="en-US"/>
          </a:p>
        </p:txBody>
      </p:sp>
    </p:spTree>
    <p:extLst>
      <p:ext uri="{BB962C8B-B14F-4D97-AF65-F5344CB8AC3E}">
        <p14:creationId xmlns:p14="http://schemas.microsoft.com/office/powerpoint/2010/main" val="1320639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由于</a:t>
            </a:r>
            <a:r>
              <a:rPr lang="zh-CN" altLang="en-US" dirty="0"/>
              <a:t>卷积神经网络</a:t>
            </a:r>
            <a:r>
              <a:rPr lang="zh-CN" altLang="en-US" sz="1200" b="0" i="0" kern="1200" dirty="0">
                <a:solidFill>
                  <a:schemeClr val="tx1"/>
                </a:solidFill>
                <a:effectLst/>
                <a:latin typeface="+mn-lt"/>
                <a:ea typeface="+mn-ea"/>
                <a:cs typeface="+mn-cs"/>
              </a:rPr>
              <a:t>中的主要计算量在于</a:t>
            </a:r>
            <a:r>
              <a:rPr lang="zh-CN" altLang="en-US" dirty="0"/>
              <a:t>卷积</a:t>
            </a:r>
            <a:r>
              <a:rPr lang="zh-CN" altLang="en-US" sz="1200" b="0" i="0" kern="1200" dirty="0">
                <a:solidFill>
                  <a:schemeClr val="tx1"/>
                </a:solidFill>
                <a:effectLst/>
                <a:latin typeface="+mn-lt"/>
                <a:ea typeface="+mn-ea"/>
                <a:cs typeface="+mn-cs"/>
              </a:rPr>
              <a:t>计算，</a:t>
            </a:r>
            <a:r>
              <a:rPr lang="zh-CN" altLang="en-US" dirty="0"/>
              <a:t>卷积</a:t>
            </a:r>
            <a:r>
              <a:rPr lang="zh-CN" altLang="en-US" sz="1200" b="0" i="0" kern="1200" dirty="0">
                <a:solidFill>
                  <a:schemeClr val="tx1"/>
                </a:solidFill>
                <a:effectLst/>
                <a:latin typeface="+mn-lt"/>
                <a:ea typeface="+mn-ea"/>
                <a:cs typeface="+mn-cs"/>
              </a:rPr>
              <a:t>计算本质上是矩阵分析的问题，所以要对一个网络进行压缩，我们首先想到的是对矩阵运算进行一个简化。对于二维矩阵运算来说</a:t>
            </a:r>
            <a:r>
              <a:rPr lang="en-US" altLang="zh-CN" sz="1200" b="0" i="0" kern="1200" dirty="0">
                <a:solidFill>
                  <a:schemeClr val="tx1"/>
                </a:solidFill>
                <a:effectLst/>
                <a:latin typeface="+mn-lt"/>
                <a:ea typeface="+mn-ea"/>
                <a:cs typeface="+mn-cs"/>
              </a:rPr>
              <a:t>SVD</a:t>
            </a:r>
            <a:r>
              <a:rPr lang="zh-CN" altLang="en-US" sz="1200" b="0" i="0" kern="1200" dirty="0">
                <a:solidFill>
                  <a:schemeClr val="tx1"/>
                </a:solidFill>
                <a:effectLst/>
                <a:latin typeface="+mn-lt"/>
                <a:ea typeface="+mn-ea"/>
                <a:cs typeface="+mn-cs"/>
              </a:rPr>
              <a:t>是非常好的简化方法，对于高维矩阵的运算往往会涉及到</a:t>
            </a:r>
            <a:r>
              <a:rPr lang="zh-CN" altLang="en-US" dirty="0"/>
              <a:t>张量</a:t>
            </a:r>
            <a:r>
              <a:rPr lang="zh-CN" altLang="en-US" sz="1200" b="0" i="0" kern="1200" dirty="0">
                <a:solidFill>
                  <a:schemeClr val="tx1"/>
                </a:solidFill>
                <a:effectLst/>
                <a:latin typeface="+mn-lt"/>
                <a:ea typeface="+mn-ea"/>
                <a:cs typeface="+mn-cs"/>
              </a:rPr>
              <a:t>分解方法来做加速和压缩，主要是</a:t>
            </a:r>
            <a:r>
              <a:rPr lang="en-US" altLang="zh-CN" sz="1200" b="0" i="0" kern="1200" dirty="0">
                <a:solidFill>
                  <a:schemeClr val="tx1"/>
                </a:solidFill>
                <a:effectLst/>
                <a:latin typeface="+mn-lt"/>
                <a:ea typeface="+mn-ea"/>
                <a:cs typeface="+mn-cs"/>
              </a:rPr>
              <a:t>CP</a:t>
            </a:r>
            <a:r>
              <a:rPr lang="zh-CN" altLang="en-US" sz="1200" b="0" i="0" kern="1200" dirty="0">
                <a:solidFill>
                  <a:schemeClr val="tx1"/>
                </a:solidFill>
                <a:effectLst/>
                <a:latin typeface="+mn-lt"/>
                <a:ea typeface="+mn-ea"/>
                <a:cs typeface="+mn-cs"/>
              </a:rPr>
              <a:t>分解、</a:t>
            </a:r>
            <a:r>
              <a:rPr lang="en-US" altLang="zh-CN" sz="1200" b="0" i="0" kern="1200" dirty="0">
                <a:solidFill>
                  <a:schemeClr val="tx1"/>
                </a:solidFill>
                <a:effectLst/>
                <a:latin typeface="+mn-lt"/>
                <a:ea typeface="+mn-ea"/>
                <a:cs typeface="+mn-cs"/>
              </a:rPr>
              <a:t>Tucker</a:t>
            </a:r>
            <a:r>
              <a:rPr lang="zh-CN" altLang="en-US" sz="1200" b="0" i="0" kern="1200" dirty="0">
                <a:solidFill>
                  <a:schemeClr val="tx1"/>
                </a:solidFill>
                <a:effectLst/>
                <a:latin typeface="+mn-lt"/>
                <a:ea typeface="+mn-ea"/>
                <a:cs typeface="+mn-cs"/>
              </a:rPr>
              <a:t>分解、</a:t>
            </a:r>
            <a:r>
              <a:rPr lang="en-US" altLang="zh-CN" dirty="0"/>
              <a:t>Tensor </a:t>
            </a:r>
            <a:r>
              <a:rPr lang="en-US" altLang="zh-CN" sz="1200" b="0" i="0" kern="1200" dirty="0">
                <a:solidFill>
                  <a:schemeClr val="tx1"/>
                </a:solidFill>
                <a:effectLst/>
                <a:latin typeface="+mn-lt"/>
                <a:ea typeface="+mn-ea"/>
                <a:cs typeface="+mn-cs"/>
              </a:rPr>
              <a:t>Train</a:t>
            </a:r>
            <a:r>
              <a:rPr lang="zh-CN" altLang="en-US" sz="1200" b="0" i="0" kern="1200" dirty="0">
                <a:solidFill>
                  <a:schemeClr val="tx1"/>
                </a:solidFill>
                <a:effectLst/>
                <a:latin typeface="+mn-lt"/>
                <a:ea typeface="+mn-ea"/>
                <a:cs typeface="+mn-cs"/>
              </a:rPr>
              <a:t>分解和</a:t>
            </a:r>
            <a:r>
              <a:rPr lang="en-US" altLang="zh-CN" sz="1200" b="0" i="0" kern="1200" dirty="0">
                <a:solidFill>
                  <a:schemeClr val="tx1"/>
                </a:solidFill>
                <a:effectLst/>
                <a:latin typeface="+mn-lt"/>
                <a:ea typeface="+mn-ea"/>
                <a:cs typeface="+mn-cs"/>
              </a:rPr>
              <a:t>Block Term</a:t>
            </a:r>
            <a:r>
              <a:rPr lang="zh-CN" altLang="en-US" sz="1200" b="0" i="0" kern="1200" dirty="0">
                <a:solidFill>
                  <a:schemeClr val="tx1"/>
                </a:solidFill>
                <a:effectLst/>
                <a:latin typeface="+mn-lt"/>
                <a:ea typeface="+mn-ea"/>
                <a:cs typeface="+mn-cs"/>
              </a:rPr>
              <a:t>分解。</a:t>
            </a:r>
            <a:r>
              <a:rPr lang="en-US" altLang="zh-CN" sz="1200" b="0" i="0" kern="1200" dirty="0">
                <a:solidFill>
                  <a:schemeClr val="tx1"/>
                </a:solidFill>
                <a:effectLst/>
                <a:latin typeface="+mn-lt"/>
                <a:ea typeface="+mn-ea"/>
                <a:cs typeface="+mn-cs"/>
              </a:rPr>
              <a:t>SVD</a:t>
            </a:r>
            <a:r>
              <a:rPr lang="zh-CN" altLang="en-US" sz="1200" b="0" i="0" kern="1200" dirty="0">
                <a:solidFill>
                  <a:schemeClr val="tx1"/>
                </a:solidFill>
                <a:effectLst/>
                <a:latin typeface="+mn-lt"/>
                <a:ea typeface="+mn-ea"/>
                <a:cs typeface="+mn-cs"/>
              </a:rPr>
              <a:t>就是二维的奇异值分解，我们就不讲了，今天以</a:t>
            </a:r>
            <a:r>
              <a:rPr lang="en-US" altLang="zh-CN" sz="1200" b="0" i="0" kern="1200" dirty="0">
                <a:solidFill>
                  <a:schemeClr val="tx1"/>
                </a:solidFill>
                <a:effectLst/>
                <a:latin typeface="+mn-lt"/>
                <a:ea typeface="+mn-ea"/>
                <a:cs typeface="+mn-cs"/>
              </a:rPr>
              <a:t>cp</a:t>
            </a:r>
            <a:r>
              <a:rPr lang="zh-CN" altLang="en-US" sz="1200" b="0" i="0" kern="1200" dirty="0">
                <a:solidFill>
                  <a:schemeClr val="tx1"/>
                </a:solidFill>
                <a:effectLst/>
                <a:latin typeface="+mn-lt"/>
                <a:ea typeface="+mn-ea"/>
                <a:cs typeface="+mn-cs"/>
              </a:rPr>
              <a:t>分解为例我们来详细看一下。</a:t>
            </a:r>
            <a:endParaRPr lang="zh-CN" altLang="en-US" dirty="0"/>
          </a:p>
        </p:txBody>
      </p:sp>
      <p:sp>
        <p:nvSpPr>
          <p:cNvPr id="4" name="灯片编号占位符 3"/>
          <p:cNvSpPr>
            <a:spLocks noGrp="1"/>
          </p:cNvSpPr>
          <p:nvPr>
            <p:ph type="sldNum" sz="quarter" idx="5"/>
          </p:nvPr>
        </p:nvSpPr>
        <p:spPr/>
        <p:txBody>
          <a:bodyPr/>
          <a:lstStyle/>
          <a:p>
            <a:fld id="{A8CA2288-5926-4515-8888-860C477A6B33}" type="slidenum">
              <a:rPr lang="zh-CN" altLang="en-US" smtClean="0"/>
              <a:t>11</a:t>
            </a:fld>
            <a:endParaRPr lang="zh-CN" altLang="en-US"/>
          </a:p>
        </p:txBody>
      </p:sp>
    </p:spTree>
    <p:extLst>
      <p:ext uri="{BB962C8B-B14F-4D97-AF65-F5344CB8AC3E}">
        <p14:creationId xmlns:p14="http://schemas.microsoft.com/office/powerpoint/2010/main" val="17084341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对于一个</a:t>
            </a:r>
            <a:r>
              <a:rPr lang="en-US" altLang="zh-CN" sz="1200" b="0" i="0" kern="1200" dirty="0">
                <a:solidFill>
                  <a:schemeClr val="tx1"/>
                </a:solidFill>
                <a:effectLst/>
                <a:latin typeface="+mn-lt"/>
                <a:ea typeface="+mn-ea"/>
                <a:cs typeface="+mn-cs"/>
              </a:rPr>
              <a:t>n1*n2*n3</a:t>
            </a:r>
            <a:r>
              <a:rPr lang="zh-CN" altLang="en-US" sz="1200" b="0" i="0" kern="1200" dirty="0">
                <a:solidFill>
                  <a:schemeClr val="tx1"/>
                </a:solidFill>
                <a:effectLst/>
                <a:latin typeface="+mn-lt"/>
                <a:ea typeface="+mn-ea"/>
                <a:cs typeface="+mn-cs"/>
              </a:rPr>
              <a:t>的张量</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，我们矩阵</a:t>
            </a:r>
            <a:r>
              <a:rPr lang="en-US" altLang="zh-CN" sz="1200" b="0" i="0" kern="1200" dirty="0">
                <a:solidFill>
                  <a:schemeClr val="tx1"/>
                </a:solidFill>
                <a:effectLst/>
                <a:latin typeface="+mn-lt"/>
                <a:ea typeface="+mn-ea"/>
                <a:cs typeface="+mn-cs"/>
              </a:rPr>
              <a:t>ABC</a:t>
            </a:r>
            <a:r>
              <a:rPr lang="zh-CN" altLang="en-US" sz="1200" b="0" i="0" kern="1200" dirty="0">
                <a:solidFill>
                  <a:schemeClr val="tx1"/>
                </a:solidFill>
                <a:effectLst/>
                <a:latin typeface="+mn-lt"/>
                <a:ea typeface="+mn-ea"/>
                <a:cs typeface="+mn-cs"/>
              </a:rPr>
              <a:t>的维度分别是</a:t>
            </a:r>
            <a:r>
              <a:rPr lang="en-US" altLang="zh-CN" sz="1200" b="0" i="0" kern="1200" dirty="0">
                <a:solidFill>
                  <a:schemeClr val="tx1"/>
                </a:solidFill>
                <a:effectLst/>
                <a:latin typeface="+mn-lt"/>
                <a:ea typeface="+mn-ea"/>
                <a:cs typeface="+mn-cs"/>
              </a:rPr>
              <a:t>N1*R,N2*R,N3*R</a:t>
            </a:r>
            <a:r>
              <a:rPr lang="zh-CN" altLang="en-US" sz="1200" b="0" i="0" kern="1200" dirty="0">
                <a:solidFill>
                  <a:schemeClr val="tx1"/>
                </a:solidFill>
                <a:effectLst/>
                <a:latin typeface="+mn-lt"/>
                <a:ea typeface="+mn-ea"/>
                <a:cs typeface="+mn-cs"/>
              </a:rPr>
              <a:t>，然后我们把</a:t>
            </a:r>
            <a:r>
              <a:rPr lang="en-US" altLang="zh-CN" sz="1200" b="0" i="0" kern="1200" dirty="0">
                <a:solidFill>
                  <a:schemeClr val="tx1"/>
                </a:solidFill>
                <a:effectLst/>
                <a:latin typeface="+mn-lt"/>
                <a:ea typeface="+mn-ea"/>
                <a:cs typeface="+mn-cs"/>
              </a:rPr>
              <a:t>ABC</a:t>
            </a:r>
            <a:r>
              <a:rPr lang="zh-CN" altLang="en-US" sz="1200" b="0" i="0" kern="1200" dirty="0">
                <a:solidFill>
                  <a:schemeClr val="tx1"/>
                </a:solidFill>
                <a:effectLst/>
                <a:latin typeface="+mn-lt"/>
                <a:ea typeface="+mn-ea"/>
                <a:cs typeface="+mn-cs"/>
              </a:rPr>
              <a:t>的每一列都拿出来对应地做一个张量乘，等价于向量外积，然后把张量乘的结果加起来，就得到了原矩阵</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，我们如果将该逼近问题转化为一个无约束问题，且目标函数为残差的平方和，那么目标函数就可以写为</a:t>
            </a:r>
            <a:r>
              <a:rPr lang="en-US" altLang="zh-CN" sz="1200" b="0" i="0" kern="1200" dirty="0">
                <a:solidFill>
                  <a:schemeClr val="tx1"/>
                </a:solidFill>
                <a:effectLst/>
                <a:latin typeface="+mn-lt"/>
                <a:ea typeface="+mn-ea"/>
                <a:cs typeface="+mn-cs"/>
              </a:rPr>
              <a:t>f(A,B,C),</a:t>
            </a:r>
            <a:r>
              <a:rPr lang="zh-CN" altLang="en-US" sz="1200" b="0" i="0" kern="1200" dirty="0">
                <a:solidFill>
                  <a:schemeClr val="tx1"/>
                </a:solidFill>
                <a:effectLst/>
                <a:latin typeface="+mn-lt"/>
                <a:ea typeface="+mn-ea"/>
                <a:cs typeface="+mn-cs"/>
              </a:rPr>
              <a:t>就是下面这个形式，知道了要优化的目标函数后，我们就能够通过梯度下降法训练出一个合理的分解结构。</a:t>
            </a:r>
            <a:endParaRPr lang="zh-CN" altLang="en-US" dirty="0"/>
          </a:p>
        </p:txBody>
      </p:sp>
      <p:sp>
        <p:nvSpPr>
          <p:cNvPr id="4" name="灯片编号占位符 3"/>
          <p:cNvSpPr>
            <a:spLocks noGrp="1"/>
          </p:cNvSpPr>
          <p:nvPr>
            <p:ph type="sldNum" sz="quarter" idx="5"/>
          </p:nvPr>
        </p:nvSpPr>
        <p:spPr/>
        <p:txBody>
          <a:bodyPr/>
          <a:lstStyle/>
          <a:p>
            <a:fld id="{A8CA2288-5926-4515-8888-860C477A6B33}" type="slidenum">
              <a:rPr lang="zh-CN" altLang="en-US" smtClean="0"/>
              <a:t>12</a:t>
            </a:fld>
            <a:endParaRPr lang="zh-CN" altLang="en-US"/>
          </a:p>
        </p:txBody>
      </p:sp>
    </p:spTree>
    <p:extLst>
      <p:ext uri="{BB962C8B-B14F-4D97-AF65-F5344CB8AC3E}">
        <p14:creationId xmlns:p14="http://schemas.microsoft.com/office/powerpoint/2010/main" val="2353408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接下来，我们来看看如何对目标函数求偏导，并给出梯度下降更新公式。</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我们这里的决策变量是</a:t>
            </a:r>
            <a:r>
              <a:rPr lang="en-US" altLang="zh-CN" sz="1200" b="0" i="0" kern="1200" dirty="0">
                <a:solidFill>
                  <a:schemeClr val="tx1"/>
                </a:solidFill>
                <a:effectLst/>
                <a:latin typeface="+mn-lt"/>
                <a:ea typeface="+mn-ea"/>
                <a:cs typeface="+mn-cs"/>
              </a:rPr>
              <a:t>ABC</a:t>
            </a:r>
            <a:r>
              <a:rPr lang="zh-CN" altLang="en-US" sz="1200" b="0" i="0" kern="1200" dirty="0">
                <a:solidFill>
                  <a:schemeClr val="tx1"/>
                </a:solidFill>
                <a:effectLst/>
                <a:latin typeface="+mn-lt"/>
                <a:ea typeface="+mn-ea"/>
                <a:cs typeface="+mn-cs"/>
              </a:rPr>
              <a:t>中的每一个元素，那么对于每一个元素进行求导，我们可以得到左边这三个公式，所以梯度下降公式就是右边这三个，其中</a:t>
            </a:r>
            <a:r>
              <a:rPr lang="en-US" altLang="zh-CN" sz="1200" b="0" i="0" kern="1200" dirty="0">
                <a:solidFill>
                  <a:schemeClr val="tx1"/>
                </a:solidFill>
                <a:effectLst/>
                <a:latin typeface="+mn-lt"/>
                <a:ea typeface="+mn-ea"/>
                <a:cs typeface="+mn-cs"/>
              </a:rPr>
              <a:t>α</a:t>
            </a:r>
            <a:r>
              <a:rPr lang="zh-CN" altLang="en-US" sz="1200" b="0" i="0" kern="1200" dirty="0">
                <a:solidFill>
                  <a:schemeClr val="tx1"/>
                </a:solidFill>
                <a:effectLst/>
                <a:latin typeface="+mn-lt"/>
                <a:ea typeface="+mn-ea"/>
                <a:cs typeface="+mn-cs"/>
              </a:rPr>
              <a:t>表示学习率。</a:t>
            </a:r>
            <a:endParaRPr lang="zh-CN" altLang="en-US" dirty="0"/>
          </a:p>
        </p:txBody>
      </p:sp>
      <p:sp>
        <p:nvSpPr>
          <p:cNvPr id="4" name="灯片编号占位符 3"/>
          <p:cNvSpPr>
            <a:spLocks noGrp="1"/>
          </p:cNvSpPr>
          <p:nvPr>
            <p:ph type="sldNum" sz="quarter" idx="5"/>
          </p:nvPr>
        </p:nvSpPr>
        <p:spPr/>
        <p:txBody>
          <a:bodyPr/>
          <a:lstStyle/>
          <a:p>
            <a:fld id="{A8CA2288-5926-4515-8888-860C477A6B33}" type="slidenum">
              <a:rPr lang="zh-CN" altLang="en-US" smtClean="0"/>
              <a:t>13</a:t>
            </a:fld>
            <a:endParaRPr lang="zh-CN" altLang="en-US"/>
          </a:p>
        </p:txBody>
      </p:sp>
    </p:spTree>
    <p:extLst>
      <p:ext uri="{BB962C8B-B14F-4D97-AF65-F5344CB8AC3E}">
        <p14:creationId xmlns:p14="http://schemas.microsoft.com/office/powerpoint/2010/main" val="38529389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我们刚才看到的这个是元素级别的梯度下降，但在实际应用中，</a:t>
            </a:r>
            <a:r>
              <a:rPr lang="en-US" altLang="zh-CN" sz="1200" b="0" i="0" kern="1200" dirty="0">
                <a:solidFill>
                  <a:schemeClr val="tx1"/>
                </a:solidFill>
                <a:effectLst/>
                <a:latin typeface="+mn-lt"/>
                <a:ea typeface="+mn-ea"/>
                <a:cs typeface="+mn-cs"/>
              </a:rPr>
              <a:t>CP</a:t>
            </a:r>
            <a:r>
              <a:rPr lang="zh-CN" altLang="en-US" sz="1200" b="0" i="0" kern="1200" dirty="0">
                <a:solidFill>
                  <a:schemeClr val="tx1"/>
                </a:solidFill>
                <a:effectLst/>
                <a:latin typeface="+mn-lt"/>
                <a:ea typeface="+mn-ea"/>
                <a:cs typeface="+mn-cs"/>
              </a:rPr>
              <a:t>分解更大的意义在于她可以将梯度下降更新公式矩阵化，首先我们定义一个</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，是这样子，，这时我们就可以将这里替换成</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，然后我们再定义一个</a:t>
            </a:r>
            <a:r>
              <a:rPr lang="en-US" altLang="zh-CN" sz="1200" b="0" i="0" kern="1200" dirty="0">
                <a:solidFill>
                  <a:schemeClr val="tx1"/>
                </a:solidFill>
                <a:effectLst/>
                <a:latin typeface="+mn-lt"/>
                <a:ea typeface="+mn-ea"/>
                <a:cs typeface="+mn-cs"/>
              </a:rPr>
              <a:t>W</a:t>
            </a:r>
            <a:r>
              <a:rPr lang="zh-CN" altLang="en-US" sz="1200" b="0" i="0" kern="1200" dirty="0">
                <a:solidFill>
                  <a:schemeClr val="tx1"/>
                </a:solidFill>
                <a:effectLst/>
                <a:latin typeface="+mn-lt"/>
                <a:ea typeface="+mn-ea"/>
                <a:cs typeface="+mn-cs"/>
              </a:rPr>
              <a:t>，他是</a:t>
            </a:r>
            <a:r>
              <a:rPr lang="en-US" altLang="zh-CN" sz="1200" b="0" i="0" kern="1200" dirty="0">
                <a:solidFill>
                  <a:schemeClr val="tx1"/>
                </a:solidFill>
                <a:effectLst/>
                <a:latin typeface="+mn-lt"/>
                <a:ea typeface="+mn-ea"/>
                <a:cs typeface="+mn-cs"/>
              </a:rPr>
              <a:t>n1*n2*n3</a:t>
            </a:r>
            <a:r>
              <a:rPr lang="zh-CN" altLang="en-US" sz="1200" b="0" i="0" kern="1200" dirty="0">
                <a:solidFill>
                  <a:schemeClr val="tx1"/>
                </a:solidFill>
                <a:effectLst/>
                <a:latin typeface="+mn-lt"/>
                <a:ea typeface="+mn-ea"/>
                <a:cs typeface="+mn-cs"/>
              </a:rPr>
              <a:t>维度的，当</a:t>
            </a:r>
            <a:r>
              <a:rPr lang="en-US" altLang="zh-CN" sz="1200" b="0" i="0" kern="1200" dirty="0" err="1">
                <a:solidFill>
                  <a:schemeClr val="tx1"/>
                </a:solidFill>
                <a:effectLst/>
                <a:latin typeface="+mn-lt"/>
                <a:ea typeface="+mn-ea"/>
                <a:cs typeface="+mn-cs"/>
              </a:rPr>
              <a:t>ijk</a:t>
            </a:r>
            <a:r>
              <a:rPr lang="zh-CN" altLang="en-US" sz="1200" b="0" i="0" kern="1200" dirty="0">
                <a:solidFill>
                  <a:schemeClr val="tx1"/>
                </a:solidFill>
                <a:effectLst/>
                <a:latin typeface="+mn-lt"/>
                <a:ea typeface="+mn-ea"/>
                <a:cs typeface="+mn-cs"/>
              </a:rPr>
              <a:t>属于</a:t>
            </a:r>
            <a:r>
              <a:rPr lang="en-US" altLang="zh-CN" sz="1200" b="0" i="0" kern="1200" dirty="0">
                <a:solidFill>
                  <a:schemeClr val="tx1"/>
                </a:solidFill>
                <a:effectLst/>
                <a:latin typeface="+mn-lt"/>
                <a:ea typeface="+mn-ea"/>
                <a:cs typeface="+mn-cs"/>
              </a:rPr>
              <a:t>n1*n2*n3</a:t>
            </a:r>
            <a:r>
              <a:rPr lang="zh-CN" altLang="en-US" sz="1200" b="0" i="0" kern="1200" dirty="0">
                <a:solidFill>
                  <a:schemeClr val="tx1"/>
                </a:solidFill>
                <a:effectLst/>
                <a:latin typeface="+mn-lt"/>
                <a:ea typeface="+mn-ea"/>
                <a:cs typeface="+mn-cs"/>
              </a:rPr>
              <a:t>这个维度时，</a:t>
            </a:r>
            <a:r>
              <a:rPr lang="en-US" altLang="zh-CN" sz="1200" b="0" i="0" kern="1200" dirty="0" err="1">
                <a:solidFill>
                  <a:schemeClr val="tx1"/>
                </a:solidFill>
                <a:effectLst/>
                <a:latin typeface="+mn-lt"/>
                <a:ea typeface="+mn-ea"/>
                <a:cs typeface="+mn-cs"/>
              </a:rPr>
              <a:t>Wijk</a:t>
            </a:r>
            <a:r>
              <a:rPr lang="zh-CN" altLang="en-US" sz="1200" b="0" i="0" kern="1200" dirty="0">
                <a:solidFill>
                  <a:schemeClr val="tx1"/>
                </a:solidFill>
                <a:effectLst/>
                <a:latin typeface="+mn-lt"/>
                <a:ea typeface="+mn-ea"/>
                <a:cs typeface="+mn-cs"/>
              </a:rPr>
              <a:t>就为</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，所以我们将</a:t>
            </a:r>
            <a:r>
              <a:rPr lang="en-US" altLang="zh-CN" sz="1200" b="0" i="0" kern="1200" dirty="0">
                <a:solidFill>
                  <a:schemeClr val="tx1"/>
                </a:solidFill>
                <a:effectLst/>
                <a:latin typeface="+mn-lt"/>
                <a:ea typeface="+mn-ea"/>
                <a:cs typeface="+mn-cs"/>
              </a:rPr>
              <a:t>W</a:t>
            </a:r>
            <a:r>
              <a:rPr lang="zh-CN" altLang="en-US" sz="1200" b="0" i="0" kern="1200" dirty="0">
                <a:solidFill>
                  <a:schemeClr val="tx1"/>
                </a:solidFill>
                <a:effectLst/>
                <a:latin typeface="+mn-lt"/>
                <a:ea typeface="+mn-ea"/>
                <a:cs typeface="+mn-cs"/>
              </a:rPr>
              <a:t>点乘</a:t>
            </a:r>
            <a:r>
              <a:rPr lang="en-US" altLang="zh-CN" sz="1200" b="0" i="0" kern="1200" dirty="0">
                <a:solidFill>
                  <a:schemeClr val="tx1"/>
                </a:solidFill>
                <a:effectLst/>
                <a:latin typeface="+mn-lt"/>
                <a:ea typeface="+mn-ea"/>
                <a:cs typeface="+mn-cs"/>
              </a:rPr>
              <a:t>e</a:t>
            </a:r>
            <a:r>
              <a:rPr lang="zh-CN" altLang="en-US" sz="1200" b="0" i="0" kern="1200" dirty="0">
                <a:solidFill>
                  <a:schemeClr val="tx1"/>
                </a:solidFill>
                <a:effectLst/>
                <a:latin typeface="+mn-lt"/>
                <a:ea typeface="+mn-ea"/>
                <a:cs typeface="+mn-cs"/>
              </a:rPr>
              <a:t>，就相当于在循环的维度上进行了一个求和，所以最终我们可以将梯度下降更新公式写成这个矩阵形式，这里我讲的有点笼统，因为里面有很多数学知识没有进行细化，感兴趣的可以研究一下，</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是指相应的元素想乘，得到一个</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低秩分解的方法在前几年研究比较热门，但是近两年从国际论文上来看论文数比较少，那么为什么低秩分解不再流行了呢？</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除了刚才提及的分解方法显而易见、比较容易实现之外，另外一个比较重要的原因是现在越来越多网络中采用</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的</a:t>
            </a:r>
            <a:r>
              <a:rPr lang="zh-CN" altLang="en-US" dirty="0"/>
              <a:t>卷积</a:t>
            </a:r>
            <a:r>
              <a:rPr lang="zh-CN" altLang="en-US" sz="1200" b="0" i="0" kern="1200" dirty="0">
                <a:solidFill>
                  <a:schemeClr val="tx1"/>
                </a:solidFill>
                <a:effectLst/>
                <a:latin typeface="+mn-lt"/>
                <a:ea typeface="+mn-ea"/>
                <a:cs typeface="+mn-cs"/>
              </a:rPr>
              <a:t>，而这种小的</a:t>
            </a:r>
            <a:r>
              <a:rPr lang="zh-CN" altLang="en-US" dirty="0"/>
              <a:t>卷积</a:t>
            </a:r>
            <a:r>
              <a:rPr lang="zh-CN" altLang="en-US" sz="1200" b="0" i="0" kern="1200" dirty="0">
                <a:solidFill>
                  <a:schemeClr val="tx1"/>
                </a:solidFill>
                <a:effectLst/>
                <a:latin typeface="+mn-lt"/>
                <a:ea typeface="+mn-ea"/>
                <a:cs typeface="+mn-cs"/>
              </a:rPr>
              <a:t>使用矩阵分解的方法很难实现网络加速和压缩。</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A8CA2288-5926-4515-8888-860C477A6B33}" type="slidenum">
              <a:rPr lang="zh-CN" altLang="en-US" smtClean="0"/>
              <a:t>14</a:t>
            </a:fld>
            <a:endParaRPr lang="zh-CN" altLang="en-US"/>
          </a:p>
        </p:txBody>
      </p:sp>
    </p:spTree>
    <p:extLst>
      <p:ext uri="{BB962C8B-B14F-4D97-AF65-F5344CB8AC3E}">
        <p14:creationId xmlns:p14="http://schemas.microsoft.com/office/powerpoint/2010/main" val="931990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加速和压缩的第二种方法是网络剪切</a:t>
            </a:r>
          </a:p>
        </p:txBody>
      </p:sp>
      <p:sp>
        <p:nvSpPr>
          <p:cNvPr id="4" name="Slide Number Placeholder 3"/>
          <p:cNvSpPr>
            <a:spLocks noGrp="1"/>
          </p:cNvSpPr>
          <p:nvPr>
            <p:ph type="sldNum" sz="quarter" idx="5"/>
          </p:nvPr>
        </p:nvSpPr>
        <p:spPr/>
        <p:txBody>
          <a:bodyPr/>
          <a:lstStyle/>
          <a:p>
            <a:fld id="{D825BC9F-0F12-4A84-91AB-593C0DD9632E}" type="slidenum">
              <a:rPr lang="zh-CN" altLang="en-US" smtClean="0"/>
              <a:t>15</a:t>
            </a:fld>
            <a:endParaRPr lang="zh-CN" altLang="en-US"/>
          </a:p>
        </p:txBody>
      </p:sp>
    </p:spTree>
    <p:extLst>
      <p:ext uri="{BB962C8B-B14F-4D97-AF65-F5344CB8AC3E}">
        <p14:creationId xmlns:p14="http://schemas.microsoft.com/office/powerpoint/2010/main" val="3152719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简单来说就是把神经网络中的一些连接剪切掉。</a:t>
            </a:r>
            <a:r>
              <a:rPr lang="zh-CN" altLang="en-US" sz="1200" b="0" i="0" kern="1200" dirty="0">
                <a:solidFill>
                  <a:schemeClr val="tx1"/>
                </a:solidFill>
                <a:effectLst/>
                <a:latin typeface="+mn-lt"/>
                <a:ea typeface="+mn-ea"/>
                <a:cs typeface="+mn-cs"/>
              </a:rPr>
              <a:t>最早在</a:t>
            </a:r>
            <a:r>
              <a:rPr lang="en-US" altLang="zh-CN" sz="1200" b="0" i="0" kern="1200" dirty="0">
                <a:solidFill>
                  <a:schemeClr val="tx1"/>
                </a:solidFill>
                <a:effectLst/>
                <a:latin typeface="+mn-lt"/>
                <a:ea typeface="+mn-ea"/>
                <a:cs typeface="+mn-cs"/>
              </a:rPr>
              <a:t>ICLR2016</a:t>
            </a:r>
            <a:r>
              <a:rPr lang="zh-CN" altLang="en-US" sz="1200" b="0" i="0" kern="1200" dirty="0">
                <a:solidFill>
                  <a:schemeClr val="tx1"/>
                </a:solidFill>
                <a:effectLst/>
                <a:latin typeface="+mn-lt"/>
                <a:ea typeface="+mn-ea"/>
                <a:cs typeface="+mn-cs"/>
              </a:rPr>
              <a:t>上斯坦福大学提出了一种称为</a:t>
            </a:r>
            <a:r>
              <a:rPr lang="en-US" altLang="zh-CN" sz="1200" b="0" i="0" kern="1200" dirty="0">
                <a:solidFill>
                  <a:schemeClr val="tx1"/>
                </a:solidFill>
                <a:effectLst/>
                <a:latin typeface="+mn-lt"/>
                <a:ea typeface="+mn-ea"/>
                <a:cs typeface="+mn-cs"/>
              </a:rPr>
              <a:t>Deep Compression</a:t>
            </a:r>
            <a:r>
              <a:rPr lang="zh-CN" altLang="en-US" sz="1200" b="0" i="0" kern="1200" dirty="0">
                <a:solidFill>
                  <a:schemeClr val="tx1"/>
                </a:solidFill>
                <a:effectLst/>
                <a:latin typeface="+mn-lt"/>
                <a:ea typeface="+mn-ea"/>
                <a:cs typeface="+mn-cs"/>
              </a:rPr>
              <a:t>的随机剪枝方法。但是这种随机剪枝方法对硬件非常不友好，后来大家就想到使用成块处出现的结构化剪切，就像右边图中表示的，我们直接以向量，或者一层，甚至直接一个卷积核进行剪切。</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从另一个方面考虑，我们既然可以对</a:t>
            </a:r>
            <a:r>
              <a:rPr lang="en-US" altLang="zh-CN" sz="1200" b="0" i="0" kern="1200" dirty="0">
                <a:solidFill>
                  <a:schemeClr val="tx1"/>
                </a:solidFill>
                <a:effectLst/>
                <a:latin typeface="+mn-lt"/>
                <a:ea typeface="+mn-ea"/>
                <a:cs typeface="+mn-cs"/>
              </a:rPr>
              <a:t>inference</a:t>
            </a:r>
            <a:r>
              <a:rPr lang="zh-CN" altLang="en-US" sz="1200" b="0" i="0" kern="1200" dirty="0">
                <a:solidFill>
                  <a:schemeClr val="tx1"/>
                </a:solidFill>
                <a:effectLst/>
                <a:latin typeface="+mn-lt"/>
                <a:ea typeface="+mn-ea"/>
                <a:cs typeface="+mn-cs"/>
              </a:rPr>
              <a:t>过程中的参数进行剪切，是不是也可以对</a:t>
            </a:r>
            <a:r>
              <a:rPr lang="en-US" altLang="zh-CN" sz="1200" b="0" i="0" kern="1200" dirty="0">
                <a:solidFill>
                  <a:schemeClr val="tx1"/>
                </a:solidFill>
                <a:effectLst/>
                <a:latin typeface="+mn-lt"/>
                <a:ea typeface="+mn-ea"/>
                <a:cs typeface="+mn-cs"/>
              </a:rPr>
              <a:t>training</a:t>
            </a:r>
            <a:r>
              <a:rPr lang="zh-CN" altLang="en-US" sz="1200" b="0" i="0" kern="1200" dirty="0">
                <a:solidFill>
                  <a:schemeClr val="tx1"/>
                </a:solidFill>
                <a:effectLst/>
                <a:latin typeface="+mn-lt"/>
                <a:ea typeface="+mn-ea"/>
                <a:cs typeface="+mn-cs"/>
              </a:rPr>
              <a:t>过程中的参数进行剪切，我们可以对权重进行剪切，是不是也可以对</a:t>
            </a:r>
            <a:r>
              <a:rPr lang="en-US" altLang="zh-CN" sz="1200" b="0" i="0" kern="1200" dirty="0">
                <a:solidFill>
                  <a:schemeClr val="tx1"/>
                </a:solidFill>
                <a:effectLst/>
                <a:latin typeface="+mn-lt"/>
                <a:ea typeface="+mn-ea"/>
                <a:cs typeface="+mn-cs"/>
              </a:rPr>
              <a:t>feature map</a:t>
            </a:r>
            <a:r>
              <a:rPr lang="zh-CN" altLang="en-US" sz="1200" b="0" i="0" kern="1200" dirty="0">
                <a:solidFill>
                  <a:schemeClr val="tx1"/>
                </a:solidFill>
                <a:effectLst/>
                <a:latin typeface="+mn-lt"/>
                <a:ea typeface="+mn-ea"/>
                <a:cs typeface="+mn-cs"/>
              </a:rPr>
              <a:t>，甚至对我们反向传播的梯度进行剪切。近两年这些工作其实都有人在做了，我们今天简单介绍两个工作。</a:t>
            </a:r>
            <a:endParaRPr lang="zh-CN" altLang="en-US" dirty="0"/>
          </a:p>
        </p:txBody>
      </p:sp>
      <p:sp>
        <p:nvSpPr>
          <p:cNvPr id="4" name="灯片编号占位符 3"/>
          <p:cNvSpPr>
            <a:spLocks noGrp="1"/>
          </p:cNvSpPr>
          <p:nvPr>
            <p:ph type="sldNum" sz="quarter" idx="5"/>
          </p:nvPr>
        </p:nvSpPr>
        <p:spPr/>
        <p:txBody>
          <a:bodyPr/>
          <a:lstStyle/>
          <a:p>
            <a:fld id="{A8CA2288-5926-4515-8888-860C477A6B33}" type="slidenum">
              <a:rPr lang="zh-CN" altLang="en-US" smtClean="0"/>
              <a:t>16</a:t>
            </a:fld>
            <a:endParaRPr lang="zh-CN" altLang="en-US"/>
          </a:p>
        </p:txBody>
      </p:sp>
    </p:spTree>
    <p:extLst>
      <p:ext uri="{BB962C8B-B14F-4D97-AF65-F5344CB8AC3E}">
        <p14:creationId xmlns:p14="http://schemas.microsoft.com/office/powerpoint/2010/main" val="4005825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为什么大家都用</a:t>
            </a:r>
            <a:r>
              <a:rPr lang="en-US" altLang="zh-CN" sz="1200" b="0" i="0" kern="1200" dirty="0">
                <a:solidFill>
                  <a:schemeClr val="tx1"/>
                </a:solidFill>
                <a:effectLst/>
                <a:latin typeface="+mn-lt"/>
                <a:ea typeface="+mn-ea"/>
                <a:cs typeface="+mn-cs"/>
              </a:rPr>
              <a:t>L1</a:t>
            </a:r>
            <a:r>
              <a:rPr lang="zh-CN" altLang="en-US" sz="1200" b="0" i="0" kern="1200" dirty="0">
                <a:solidFill>
                  <a:schemeClr val="tx1"/>
                </a:solidFill>
                <a:effectLst/>
                <a:latin typeface="+mn-lt"/>
                <a:ea typeface="+mn-ea"/>
                <a:cs typeface="+mn-cs"/>
              </a:rPr>
              <a:t>范数做稀疏，而不是</a:t>
            </a:r>
            <a:r>
              <a:rPr lang="en-US" altLang="zh-CN" sz="1200" b="0" i="0" kern="1200" dirty="0">
                <a:solidFill>
                  <a:schemeClr val="tx1"/>
                </a:solidFill>
                <a:effectLst/>
                <a:latin typeface="+mn-lt"/>
                <a:ea typeface="+mn-ea"/>
                <a:cs typeface="+mn-cs"/>
              </a:rPr>
              <a:t>L0</a:t>
            </a:r>
            <a:r>
              <a:rPr lang="zh-CN" altLang="en-US" sz="1200" b="0" i="0" kern="1200" dirty="0">
                <a:solidFill>
                  <a:schemeClr val="tx1"/>
                </a:solidFill>
                <a:effectLst/>
                <a:latin typeface="+mn-lt"/>
                <a:ea typeface="+mn-ea"/>
                <a:cs typeface="+mn-cs"/>
              </a:rPr>
              <a:t>范数呢？</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L0</a:t>
            </a:r>
            <a:r>
              <a:rPr lang="zh-CN" altLang="en-US" sz="1200" b="0" i="0" kern="1200" dirty="0">
                <a:solidFill>
                  <a:schemeClr val="tx1"/>
                </a:solidFill>
                <a:effectLst/>
                <a:latin typeface="+mn-lt"/>
                <a:ea typeface="+mn-ea"/>
                <a:cs typeface="+mn-cs"/>
              </a:rPr>
              <a:t>范数很难优化求解；</a:t>
            </a:r>
            <a:r>
              <a:rPr lang="en-US" altLang="zh-CN" sz="1200" b="0" i="0" kern="1200" dirty="0">
                <a:solidFill>
                  <a:schemeClr val="tx1"/>
                </a:solidFill>
                <a:effectLst/>
                <a:latin typeface="+mn-lt"/>
                <a:ea typeface="+mn-ea"/>
                <a:cs typeface="+mn-cs"/>
              </a:rPr>
              <a:t>L1</a:t>
            </a:r>
            <a:r>
              <a:rPr lang="zh-CN" altLang="en-US" sz="1200" b="0" i="0" kern="1200" dirty="0">
                <a:solidFill>
                  <a:schemeClr val="tx1"/>
                </a:solidFill>
                <a:effectLst/>
                <a:latin typeface="+mn-lt"/>
                <a:ea typeface="+mn-ea"/>
                <a:cs typeface="+mn-cs"/>
              </a:rPr>
              <a:t>范数是</a:t>
            </a:r>
            <a:r>
              <a:rPr lang="en-US" altLang="zh-CN" sz="1200" b="0" i="0" kern="1200" dirty="0">
                <a:solidFill>
                  <a:schemeClr val="tx1"/>
                </a:solidFill>
                <a:effectLst/>
                <a:latin typeface="+mn-lt"/>
                <a:ea typeface="+mn-ea"/>
                <a:cs typeface="+mn-cs"/>
              </a:rPr>
              <a:t>L0</a:t>
            </a:r>
            <a:r>
              <a:rPr lang="zh-CN" altLang="en-US" sz="1200" b="0" i="0" kern="1200" dirty="0">
                <a:solidFill>
                  <a:schemeClr val="tx1"/>
                </a:solidFill>
                <a:effectLst/>
                <a:latin typeface="+mn-lt"/>
                <a:ea typeface="+mn-ea"/>
                <a:cs typeface="+mn-cs"/>
              </a:rPr>
              <a:t>范数的最优凸近似，比</a:t>
            </a:r>
            <a:r>
              <a:rPr lang="en-US" altLang="zh-CN" sz="1200" b="0" i="0" kern="1200" dirty="0">
                <a:solidFill>
                  <a:schemeClr val="tx1"/>
                </a:solidFill>
                <a:effectLst/>
                <a:latin typeface="+mn-lt"/>
                <a:ea typeface="+mn-ea"/>
                <a:cs typeface="+mn-cs"/>
              </a:rPr>
              <a:t>L0</a:t>
            </a:r>
            <a:r>
              <a:rPr lang="zh-CN" altLang="en-US" sz="1200" b="0" i="0" kern="1200" dirty="0">
                <a:solidFill>
                  <a:schemeClr val="tx1"/>
                </a:solidFill>
                <a:effectLst/>
                <a:latin typeface="+mn-lt"/>
                <a:ea typeface="+mn-ea"/>
                <a:cs typeface="+mn-cs"/>
              </a:rPr>
              <a:t>范数容易优化求解。</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2.L2</a:t>
            </a:r>
            <a:r>
              <a:rPr lang="zh-CN" altLang="en-US" sz="1200" b="0" i="0" kern="1200" dirty="0">
                <a:solidFill>
                  <a:schemeClr val="tx1"/>
                </a:solidFill>
                <a:effectLst/>
                <a:latin typeface="+mn-lt"/>
                <a:ea typeface="+mn-ea"/>
                <a:cs typeface="+mn-cs"/>
              </a:rPr>
              <a:t>范数的功效：</a:t>
            </a:r>
            <a:r>
              <a:rPr lang="en-US" altLang="zh-CN"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改善过拟合</a:t>
            </a:r>
            <a:r>
              <a:rPr lang="en-US" altLang="zh-CN" sz="1200" b="0" i="0" kern="1200" dirty="0">
                <a:solidFill>
                  <a:schemeClr val="tx1"/>
                </a:solidFill>
                <a:effectLst/>
                <a:latin typeface="+mn-lt"/>
                <a:ea typeface="+mn-ea"/>
                <a:cs typeface="+mn-cs"/>
              </a:rPr>
              <a:t>;b.</a:t>
            </a:r>
            <a:r>
              <a:rPr lang="zh-CN" altLang="en-US" sz="1200" b="0" i="0" kern="1200" dirty="0">
                <a:solidFill>
                  <a:schemeClr val="tx1"/>
                </a:solidFill>
                <a:effectLst/>
                <a:latin typeface="+mn-lt"/>
                <a:ea typeface="+mn-ea"/>
                <a:cs typeface="+mn-cs"/>
              </a:rPr>
              <a:t>有助于处理</a:t>
            </a:r>
            <a:r>
              <a:rPr lang="en-US" altLang="zh-CN" sz="1200" b="0" i="0" kern="1200" dirty="0">
                <a:solidFill>
                  <a:schemeClr val="tx1"/>
                </a:solidFill>
                <a:effectLst/>
                <a:latin typeface="+mn-lt"/>
                <a:ea typeface="+mn-ea"/>
                <a:cs typeface="+mn-cs"/>
              </a:rPr>
              <a:t>condition number</a:t>
            </a:r>
            <a:r>
              <a:rPr lang="zh-CN" altLang="en-US" sz="1200" b="0" i="0" kern="1200" dirty="0">
                <a:solidFill>
                  <a:schemeClr val="tx1"/>
                </a:solidFill>
                <a:effectLst/>
                <a:latin typeface="+mn-lt"/>
                <a:ea typeface="+mn-ea"/>
                <a:cs typeface="+mn-cs"/>
              </a:rPr>
              <a:t>不好的情况下求逆很困难的问题。</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CA2288-5926-4515-8888-860C477A6B3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3573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一般情况下我们使用</a:t>
            </a:r>
            <a:r>
              <a:rPr lang="en-US" altLang="zh-CN" sz="1200" b="0" i="0" kern="1200" dirty="0">
                <a:solidFill>
                  <a:schemeClr val="tx1"/>
                </a:solidFill>
                <a:effectLst/>
                <a:latin typeface="+mn-lt"/>
                <a:ea typeface="+mn-ea"/>
                <a:cs typeface="+mn-cs"/>
              </a:rPr>
              <a:t>L1</a:t>
            </a:r>
            <a:r>
              <a:rPr lang="zh-CN" altLang="en-US" sz="1200" b="0" i="0" kern="1200" dirty="0">
                <a:solidFill>
                  <a:schemeClr val="tx1"/>
                </a:solidFill>
                <a:effectLst/>
                <a:latin typeface="+mn-lt"/>
                <a:ea typeface="+mn-ea"/>
                <a:cs typeface="+mn-cs"/>
              </a:rPr>
              <a:t>范数实现系数化，但是这样只能得到元素级别的稀疏化，当大量特征对学习物体无用的时候会比较有效，但是一会导致小的精度降低，二因为网络结构没有改变，所以一般不会得到比较有效的加速。</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组稀疏：直接去掉一个神经元或者一个卷积核，这样可以得到更有效的加速。组稀疏的回归项被定义为，其中</a:t>
            </a:r>
            <a:r>
              <a:rPr lang="en-US" altLang="zh-CN" sz="1200" b="0" i="0" kern="1200" dirty="0">
                <a:solidFill>
                  <a:schemeClr val="tx1"/>
                </a:solidFill>
                <a:effectLst/>
                <a:latin typeface="+mn-lt"/>
                <a:ea typeface="+mn-ea"/>
                <a:cs typeface="+mn-cs"/>
              </a:rPr>
              <a:t>group</a:t>
            </a:r>
            <a:r>
              <a:rPr lang="zh-CN" altLang="en-US" sz="1200" b="0" i="0" kern="1200" dirty="0">
                <a:solidFill>
                  <a:schemeClr val="tx1"/>
                </a:solidFill>
                <a:effectLst/>
                <a:latin typeface="+mn-lt"/>
                <a:ea typeface="+mn-ea"/>
                <a:cs typeface="+mn-cs"/>
              </a:rPr>
              <a:t>可以是一个神经元，也就是一个向量，或者是一个矩阵，</a:t>
            </a:r>
            <a:r>
              <a:rPr lang="en-US" altLang="zh-CN" sz="1200" b="0" i="0" kern="1200" dirty="0">
                <a:solidFill>
                  <a:schemeClr val="tx1"/>
                </a:solidFill>
                <a:effectLst/>
                <a:latin typeface="+mn-lt"/>
                <a:ea typeface="+mn-ea"/>
                <a:cs typeface="+mn-cs"/>
              </a:rPr>
              <a:t>l2</a:t>
            </a:r>
            <a:r>
              <a:rPr lang="zh-CN" altLang="en-US" sz="1200" b="0" i="0" kern="1200" dirty="0">
                <a:solidFill>
                  <a:schemeClr val="tx1"/>
                </a:solidFill>
                <a:effectLst/>
                <a:latin typeface="+mn-lt"/>
                <a:ea typeface="+mn-ea"/>
                <a:cs typeface="+mn-cs"/>
              </a:rPr>
              <a:t>正则化有对于相关的特征相似化矩阵的作用，会导致一些</a:t>
            </a:r>
            <a:r>
              <a:rPr lang="en-US" altLang="zh-CN" sz="1200" b="0" i="0" kern="1200" dirty="0">
                <a:solidFill>
                  <a:schemeClr val="tx1"/>
                </a:solidFill>
                <a:effectLst/>
                <a:latin typeface="+mn-lt"/>
                <a:ea typeface="+mn-ea"/>
                <a:cs typeface="+mn-cs"/>
              </a:rPr>
              <a:t>groups</a:t>
            </a:r>
            <a:r>
              <a:rPr lang="zh-CN" altLang="en-US" sz="1200" b="0" i="0" kern="1200" dirty="0">
                <a:solidFill>
                  <a:schemeClr val="tx1"/>
                </a:solidFill>
                <a:effectLst/>
                <a:latin typeface="+mn-lt"/>
                <a:ea typeface="+mn-ea"/>
                <a:cs typeface="+mn-cs"/>
              </a:rPr>
              <a:t>的完全去除，所以可以移除掉一些输入神经元。自动决定每层用多少神经元。</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l2</a:t>
            </a:r>
            <a:r>
              <a:rPr lang="zh-CN" altLang="en-US" sz="1200" b="0" i="0" kern="1200" dirty="0">
                <a:solidFill>
                  <a:schemeClr val="tx1"/>
                </a:solidFill>
                <a:effectLst/>
                <a:latin typeface="+mn-lt"/>
                <a:ea typeface="+mn-ea"/>
                <a:cs typeface="+mn-cs"/>
              </a:rPr>
              <a:t>范数正则化，能够减少模型的方差，可以得到较小的正则化误差。</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排他稀疏：上层神经元选择下层神经元进行连接，这些单元与其他上层单元使用的下层单元不相交</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但是实际应用中有些需要实现参数共享，有些需要实现正交，所以设置参数</a:t>
            </a:r>
            <a:r>
              <a:rPr lang="en-US" altLang="zh-CN" sz="1200" b="0" i="0" kern="1200" dirty="0" err="1">
                <a:solidFill>
                  <a:schemeClr val="tx1"/>
                </a:solidFill>
                <a:effectLst/>
                <a:latin typeface="+mn-lt"/>
                <a:ea typeface="+mn-ea"/>
                <a:cs typeface="+mn-cs"/>
              </a:rPr>
              <a:t>miu</a:t>
            </a:r>
            <a:r>
              <a:rPr lang="zh-CN" altLang="en-US" sz="1200" b="0" i="0" kern="1200" dirty="0">
                <a:solidFill>
                  <a:schemeClr val="tx1"/>
                </a:solidFill>
                <a:effectLst/>
                <a:latin typeface="+mn-lt"/>
                <a:ea typeface="+mn-ea"/>
                <a:cs typeface="+mn-cs"/>
              </a:rPr>
              <a:t>来实现自动调节。</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然而我们需要正则项可以变成一个稀疏化的正则器。最常见的是</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范数，可以得到一个稀疏的矩阵，但是</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CA2288-5926-4515-8888-860C477A6B3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179806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从另一方面考虑，我们能否对</a:t>
            </a:r>
            <a:r>
              <a:rPr lang="en-US" altLang="zh-CN" sz="1200" b="0" i="0" kern="1200" dirty="0">
                <a:solidFill>
                  <a:schemeClr val="tx1"/>
                </a:solidFill>
                <a:effectLst/>
                <a:latin typeface="+mn-lt"/>
                <a:ea typeface="+mn-ea"/>
                <a:cs typeface="+mn-cs"/>
              </a:rPr>
              <a:t>feature map</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activation</a:t>
            </a:r>
            <a:r>
              <a:rPr lang="zh-CN" altLang="en-US" sz="1200" b="0" i="0" kern="1200" dirty="0">
                <a:solidFill>
                  <a:schemeClr val="tx1"/>
                </a:solidFill>
                <a:effectLst/>
                <a:latin typeface="+mn-lt"/>
                <a:ea typeface="+mn-ea"/>
                <a:cs typeface="+mn-cs"/>
              </a:rPr>
              <a:t>也做一些</a:t>
            </a:r>
            <a:r>
              <a:rPr lang="en-US" altLang="zh-CN" sz="1200" b="0" i="0" kern="1200" dirty="0">
                <a:solidFill>
                  <a:schemeClr val="tx1"/>
                </a:solidFill>
                <a:effectLst/>
                <a:latin typeface="+mn-lt"/>
                <a:ea typeface="+mn-ea"/>
                <a:cs typeface="+mn-cs"/>
              </a:rPr>
              <a:t>pruning</a:t>
            </a:r>
            <a:r>
              <a:rPr lang="zh-CN" altLang="en-US" sz="1200" b="0" i="0" kern="1200" dirty="0">
                <a:solidFill>
                  <a:schemeClr val="tx1"/>
                </a:solidFill>
                <a:effectLst/>
                <a:latin typeface="+mn-lt"/>
                <a:ea typeface="+mn-ea"/>
                <a:cs typeface="+mn-cs"/>
              </a:rPr>
              <a:t>的工作呢？在</a:t>
            </a:r>
            <a:r>
              <a:rPr lang="en-US" altLang="zh-CN" sz="1200" b="0" i="0" kern="1200" dirty="0">
                <a:solidFill>
                  <a:schemeClr val="tx1"/>
                </a:solidFill>
                <a:effectLst/>
                <a:latin typeface="+mn-lt"/>
                <a:ea typeface="+mn-ea"/>
                <a:cs typeface="+mn-cs"/>
              </a:rPr>
              <a:t>ICCV2017</a:t>
            </a:r>
            <a:r>
              <a:rPr lang="zh-CN" altLang="en-US" sz="1200" b="0" i="0" kern="1200" dirty="0">
                <a:solidFill>
                  <a:schemeClr val="tx1"/>
                </a:solidFill>
                <a:effectLst/>
                <a:latin typeface="+mn-lt"/>
                <a:ea typeface="+mn-ea"/>
                <a:cs typeface="+mn-cs"/>
              </a:rPr>
              <a:t>的工作中有人通过给每个通道</a:t>
            </a:r>
            <a:r>
              <a:rPr lang="en-US" altLang="zh-CN" sz="1200" b="0" i="0" kern="1200" dirty="0">
                <a:solidFill>
                  <a:schemeClr val="tx1"/>
                </a:solidFill>
                <a:effectLst/>
                <a:latin typeface="+mn-lt"/>
                <a:ea typeface="+mn-ea"/>
                <a:cs typeface="+mn-cs"/>
              </a:rPr>
              <a:t>channel</a:t>
            </a:r>
            <a:r>
              <a:rPr lang="zh-CN" altLang="en-US" sz="1200" b="0" i="0" kern="1200" dirty="0">
                <a:solidFill>
                  <a:schemeClr val="tx1"/>
                </a:solidFill>
                <a:effectLst/>
                <a:latin typeface="+mn-lt"/>
                <a:ea typeface="+mn-ea"/>
                <a:cs typeface="+mn-cs"/>
              </a:rPr>
              <a:t>添加一个尺度因子</a:t>
            </a:r>
            <a:r>
              <a:rPr lang="en-US" altLang="zh-CN" sz="1200" b="0" i="0" kern="1200" dirty="0">
                <a:solidFill>
                  <a:schemeClr val="tx1"/>
                </a:solidFill>
                <a:effectLst/>
                <a:latin typeface="+mn-lt"/>
                <a:ea typeface="+mn-ea"/>
                <a:cs typeface="+mn-cs"/>
              </a:rPr>
              <a:t>scaling factor</a:t>
            </a:r>
            <a:r>
              <a:rPr lang="zh-CN" altLang="en-US" sz="1200" b="0" i="0" kern="1200" dirty="0">
                <a:solidFill>
                  <a:schemeClr val="tx1"/>
                </a:solidFill>
                <a:effectLst/>
                <a:latin typeface="+mn-lt"/>
                <a:ea typeface="+mn-ea"/>
                <a:cs typeface="+mn-cs"/>
              </a:rPr>
              <a:t>，然后对这些尺度因子</a:t>
            </a:r>
            <a:r>
              <a:rPr lang="en-US" altLang="zh-CN" sz="1200" b="0" i="0" kern="1200" dirty="0">
                <a:solidFill>
                  <a:schemeClr val="tx1"/>
                </a:solidFill>
                <a:effectLst/>
                <a:latin typeface="+mn-lt"/>
                <a:ea typeface="+mn-ea"/>
                <a:cs typeface="+mn-cs"/>
              </a:rPr>
              <a:t>scaling factor</a:t>
            </a:r>
            <a:r>
              <a:rPr lang="zh-CN" altLang="en-US" sz="1200" b="0" i="0" kern="1200" dirty="0">
                <a:solidFill>
                  <a:schemeClr val="tx1"/>
                </a:solidFill>
                <a:effectLst/>
                <a:latin typeface="+mn-lt"/>
                <a:ea typeface="+mn-ea"/>
                <a:cs typeface="+mn-cs"/>
              </a:rPr>
              <a:t>添加</a:t>
            </a:r>
            <a:r>
              <a:rPr lang="en-US" altLang="zh-CN" sz="1200" b="0" i="0" kern="1200" dirty="0">
                <a:solidFill>
                  <a:schemeClr val="tx1"/>
                </a:solidFill>
                <a:effectLst/>
                <a:latin typeface="+mn-lt"/>
                <a:ea typeface="+mn-ea"/>
                <a:cs typeface="+mn-cs"/>
              </a:rPr>
              <a:t>sparsity regularization</a:t>
            </a:r>
            <a:r>
              <a:rPr lang="zh-CN" altLang="en-US" sz="1200" b="0" i="0" kern="1200" dirty="0">
                <a:solidFill>
                  <a:schemeClr val="tx1"/>
                </a:solidFill>
                <a:effectLst/>
                <a:latin typeface="+mn-lt"/>
                <a:ea typeface="+mn-ea"/>
                <a:cs typeface="+mn-cs"/>
              </a:rPr>
              <a:t>，最后根据尺度因子大小对相应的通道</a:t>
            </a:r>
            <a:r>
              <a:rPr lang="en-US" altLang="zh-CN" sz="1200" b="0" i="0" kern="1200" dirty="0">
                <a:solidFill>
                  <a:schemeClr val="tx1"/>
                </a:solidFill>
                <a:effectLst/>
                <a:latin typeface="+mn-lt"/>
                <a:ea typeface="+mn-ea"/>
                <a:cs typeface="+mn-cs"/>
              </a:rPr>
              <a:t>channels</a:t>
            </a:r>
            <a:r>
              <a:rPr lang="zh-CN" altLang="en-US" sz="1200" b="0" i="0" kern="1200" dirty="0">
                <a:solidFill>
                  <a:schemeClr val="tx1"/>
                </a:solidFill>
                <a:effectLst/>
                <a:latin typeface="+mn-lt"/>
                <a:ea typeface="+mn-ea"/>
                <a:cs typeface="+mn-cs"/>
              </a:rPr>
              <a:t>进行修剪，将一些尺度因子比较小的通道剪掉，实现对整个网络的瘦身效果。</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CA2288-5926-4515-8888-860C477A6B3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16823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深度神经网络。作为目前人工智能的基石之一，它的复杂性和可移植性将直接影响人工智能的应用，因此在学术界就诞生了神经网络加速和压缩领域的研究。</a:t>
            </a:r>
          </a:p>
        </p:txBody>
      </p:sp>
      <p:sp>
        <p:nvSpPr>
          <p:cNvPr id="4" name="Slide Number Placeholder 3"/>
          <p:cNvSpPr>
            <a:spLocks noGrp="1"/>
          </p:cNvSpPr>
          <p:nvPr>
            <p:ph type="sldNum" sz="quarter" idx="5"/>
          </p:nvPr>
        </p:nvSpPr>
        <p:spPr/>
        <p:txBody>
          <a:bodyPr/>
          <a:lstStyle/>
          <a:p>
            <a:fld id="{D825BC9F-0F12-4A84-91AB-593C0DD9632E}"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第三种方法，量化</a:t>
            </a:r>
          </a:p>
        </p:txBody>
      </p:sp>
      <p:sp>
        <p:nvSpPr>
          <p:cNvPr id="4" name="Slide Number Placeholder 3"/>
          <p:cNvSpPr>
            <a:spLocks noGrp="1"/>
          </p:cNvSpPr>
          <p:nvPr>
            <p:ph type="sldNum" sz="quarter" idx="5"/>
          </p:nvPr>
        </p:nvSpPr>
        <p:spPr/>
        <p:txBody>
          <a:bodyPr/>
          <a:lstStyle/>
          <a:p>
            <a:fld id="{D825BC9F-0F12-4A84-91AB-593C0DD9632E}" type="slidenum">
              <a:rPr lang="zh-CN" altLang="en-US" smtClean="0"/>
              <a:t>20</a:t>
            </a:fld>
            <a:endParaRPr lang="zh-CN" altLang="en-US"/>
          </a:p>
        </p:txBody>
      </p:sp>
    </p:spTree>
    <p:extLst>
      <p:ext uri="{BB962C8B-B14F-4D97-AF65-F5344CB8AC3E}">
        <p14:creationId xmlns:p14="http://schemas.microsoft.com/office/powerpoint/2010/main" val="39657459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300000"/>
              </a:lnSpc>
              <a:buFont typeface="Wingdings" panose="05000000000000000000" pitchFamily="2" charset="2"/>
              <a:buNone/>
            </a:pPr>
            <a:r>
              <a:rPr lang="zh-CN" altLang="en-US" sz="1200" dirty="0">
                <a:latin typeface="微软雅黑" panose="020B0503020204020204" pitchFamily="34" charset="-122"/>
                <a:ea typeface="微软雅黑" panose="020B0503020204020204" pitchFamily="34" charset="-122"/>
              </a:rPr>
              <a:t>量化在这里我们分三类，第一种就是低比特量化，第二种是在训练过程中的量化，第三种是分布式训练的梯度量化。</a:t>
            </a:r>
            <a:endParaRPr lang="en-US" altLang="zh-CN" sz="1200" dirty="0">
              <a:latin typeface="微软雅黑" panose="020B0503020204020204" pitchFamily="34" charset="-122"/>
              <a:ea typeface="微软雅黑" panose="020B0503020204020204" pitchFamily="34" charset="-122"/>
            </a:endParaRPr>
          </a:p>
          <a:p>
            <a:pPr marL="0" indent="0">
              <a:lnSpc>
                <a:spcPct val="300000"/>
              </a:lnSpc>
              <a:buFont typeface="Wingdings" panose="05000000000000000000" pitchFamily="2" charset="2"/>
              <a:buNone/>
            </a:pPr>
            <a:r>
              <a:rPr lang="zh-CN" altLang="en-US" sz="1200" dirty="0">
                <a:latin typeface="微软雅黑" panose="020B0503020204020204" pitchFamily="34" charset="-122"/>
                <a:ea typeface="微软雅黑" panose="020B0503020204020204" pitchFamily="34" charset="-122"/>
              </a:rPr>
              <a:t>第一种低比特量化，其实高</a:t>
            </a:r>
            <a:r>
              <a:rPr lang="en-US" altLang="zh-CN" sz="1200" dirty="0">
                <a:latin typeface="微软雅黑" panose="020B0503020204020204" pitchFamily="34" charset="-122"/>
                <a:ea typeface="微软雅黑" panose="020B0503020204020204" pitchFamily="34" charset="-122"/>
              </a:rPr>
              <a:t>bit</a:t>
            </a:r>
            <a:r>
              <a:rPr lang="zh-CN" altLang="en-US" sz="1200" dirty="0">
                <a:latin typeface="微软雅黑" panose="020B0503020204020204" pitchFamily="34" charset="-122"/>
                <a:ea typeface="微软雅黑" panose="020B0503020204020204" pitchFamily="34" charset="-122"/>
              </a:rPr>
              <a:t>数据能表示的数很多，但是我们其实用不到那么多，在这种情况下，我们可以采用直接用</a:t>
            </a:r>
            <a:r>
              <a:rPr lang="en-US" altLang="zh-CN" sz="1200" dirty="0">
                <a:latin typeface="微软雅黑" panose="020B0503020204020204" pitchFamily="34" charset="-122"/>
                <a:ea typeface="微软雅黑" panose="020B0503020204020204" pitchFamily="34" charset="-122"/>
              </a:rPr>
              <a:t>16bit</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8bit</a:t>
            </a:r>
            <a:r>
              <a:rPr lang="zh-CN" altLang="en-US" sz="1200" dirty="0">
                <a:latin typeface="微软雅黑" panose="020B0503020204020204" pitchFamily="34" charset="-122"/>
                <a:ea typeface="微软雅黑" panose="020B0503020204020204" pitchFamily="34" charset="-122"/>
              </a:rPr>
              <a:t>这种数据来进行运算，但是我们还可以考虑一种方法就是首先对数据用</a:t>
            </a:r>
            <a:r>
              <a:rPr lang="en-US" altLang="zh-CN" sz="1200" dirty="0">
                <a:latin typeface="微软雅黑" panose="020B0503020204020204" pitchFamily="34" charset="-122"/>
                <a:ea typeface="微软雅黑" panose="020B0503020204020204" pitchFamily="34" charset="-122"/>
              </a:rPr>
              <a:t>k-means</a:t>
            </a:r>
            <a:r>
              <a:rPr lang="zh-CN" altLang="en-US" sz="1200" dirty="0">
                <a:latin typeface="微软雅黑" panose="020B0503020204020204" pitchFamily="34" charset="-122"/>
                <a:ea typeface="微软雅黑" panose="020B0503020204020204" pitchFamily="34" charset="-122"/>
              </a:rPr>
              <a:t>方法进行一个聚类，然后对聚类后结果进行编码，能够更有效的减少参数量。</a:t>
            </a:r>
            <a:endParaRPr lang="en-US" altLang="zh-CN" sz="1200" dirty="0">
              <a:latin typeface="微软雅黑" panose="020B0503020204020204" pitchFamily="34" charset="-122"/>
              <a:ea typeface="微软雅黑" panose="020B0503020204020204" pitchFamily="34" charset="-122"/>
            </a:endParaRPr>
          </a:p>
          <a:p>
            <a:pPr marL="0" indent="0">
              <a:lnSpc>
                <a:spcPct val="300000"/>
              </a:lnSpc>
              <a:buFont typeface="Wingdings" panose="05000000000000000000" pitchFamily="2" charset="2"/>
              <a:buNone/>
            </a:pPr>
            <a:r>
              <a:rPr lang="zh-CN" altLang="en-US" sz="1200" dirty="0">
                <a:latin typeface="微软雅黑" panose="020B0503020204020204" pitchFamily="34" charset="-122"/>
                <a:ea typeface="微软雅黑" panose="020B0503020204020204" pitchFamily="34" charset="-122"/>
              </a:rPr>
              <a:t>第一种我们讲的低比特量化在网络的</a:t>
            </a:r>
            <a:r>
              <a:rPr lang="en-US" altLang="zh-CN" sz="1200" dirty="0">
                <a:latin typeface="微软雅黑" panose="020B0503020204020204" pitchFamily="34" charset="-122"/>
                <a:ea typeface="微软雅黑" panose="020B0503020204020204" pitchFamily="34" charset="-122"/>
              </a:rPr>
              <a:t>inference</a:t>
            </a:r>
            <a:r>
              <a:rPr lang="zh-CN" altLang="en-US" sz="1200" dirty="0">
                <a:latin typeface="微软雅黑" panose="020B0503020204020204" pitchFamily="34" charset="-122"/>
                <a:ea typeface="微软雅黑" panose="020B0503020204020204" pitchFamily="34" charset="-122"/>
              </a:rPr>
              <a:t>阶段做，但其实量化也可以在训练过程中使用，</a:t>
            </a:r>
            <a:r>
              <a:rPr lang="en-US" altLang="zh-CN" sz="1200" dirty="0">
                <a:latin typeface="微软雅黑" panose="020B0503020204020204" pitchFamily="34" charset="-122"/>
                <a:ea typeface="微软雅黑" panose="020B0503020204020204" pitchFamily="34" charset="-122"/>
              </a:rPr>
              <a:t>intel</a:t>
            </a:r>
            <a:r>
              <a:rPr lang="zh-CN" altLang="en-US" sz="1200" dirty="0">
                <a:latin typeface="微软雅黑" panose="020B0503020204020204" pitchFamily="34" charset="-122"/>
                <a:ea typeface="微软雅黑" panose="020B0503020204020204" pitchFamily="34" charset="-122"/>
              </a:rPr>
              <a:t>在</a:t>
            </a:r>
            <a:r>
              <a:rPr lang="en-US" altLang="zh-CN" sz="1200" dirty="0">
                <a:latin typeface="微软雅黑" panose="020B0503020204020204" pitchFamily="34" charset="-122"/>
                <a:ea typeface="微软雅黑" panose="020B0503020204020204" pitchFamily="34" charset="-122"/>
              </a:rPr>
              <a:t>nips2017</a:t>
            </a:r>
            <a:r>
              <a:rPr lang="zh-CN" altLang="en-US" sz="1200" dirty="0">
                <a:latin typeface="微软雅黑" panose="020B0503020204020204" pitchFamily="34" charset="-122"/>
                <a:ea typeface="微软雅黑" panose="020B0503020204020204" pitchFamily="34" charset="-122"/>
              </a:rPr>
              <a:t>提出了</a:t>
            </a:r>
            <a:r>
              <a:rPr lang="en-US" altLang="zh-CN" sz="1200" dirty="0" err="1">
                <a:latin typeface="微软雅黑" panose="020B0503020204020204" pitchFamily="34" charset="-122"/>
                <a:ea typeface="微软雅黑" panose="020B0503020204020204" pitchFamily="34" charset="-122"/>
              </a:rPr>
              <a:t>Flexpoint</a:t>
            </a:r>
            <a:r>
              <a:rPr lang="zh-CN" altLang="en-US" sz="1200" dirty="0">
                <a:latin typeface="微软雅黑" panose="020B0503020204020204" pitchFamily="34" charset="-122"/>
                <a:ea typeface="微软雅黑" panose="020B0503020204020204" pitchFamily="34" charset="-122"/>
              </a:rPr>
              <a:t>这个方法，我们知道在</a:t>
            </a:r>
            <a:r>
              <a:rPr lang="en-US" altLang="zh-CN" sz="1200" dirty="0">
                <a:latin typeface="微软雅黑" panose="020B0503020204020204" pitchFamily="34" charset="-122"/>
                <a:ea typeface="微软雅黑" panose="020B0503020204020204" pitchFamily="34" charset="-122"/>
              </a:rPr>
              <a:t>32</a:t>
            </a:r>
            <a:r>
              <a:rPr lang="zh-CN" altLang="en-US" sz="1200" dirty="0">
                <a:latin typeface="微软雅黑" panose="020B0503020204020204" pitchFamily="34" charset="-122"/>
                <a:ea typeface="微软雅黑" panose="020B0503020204020204" pitchFamily="34" charset="-122"/>
              </a:rPr>
              <a:t>位浮点和</a:t>
            </a:r>
            <a:r>
              <a:rPr lang="en-US" altLang="zh-CN" sz="1200" dirty="0">
                <a:latin typeface="微软雅黑" panose="020B0503020204020204" pitchFamily="34" charset="-122"/>
                <a:ea typeface="微软雅黑" panose="020B0503020204020204" pitchFamily="34" charset="-122"/>
              </a:rPr>
              <a:t>16</a:t>
            </a:r>
            <a:r>
              <a:rPr lang="zh-CN" altLang="en-US" sz="1200" dirty="0">
                <a:latin typeface="微软雅黑" panose="020B0503020204020204" pitchFamily="34" charset="-122"/>
                <a:ea typeface="微软雅黑" panose="020B0503020204020204" pitchFamily="34" charset="-122"/>
              </a:rPr>
              <a:t>位浮点存储的时候，有符号位，指数位和尾数位，她们提出把前面的指数项共享，这样可以把浮点运算转化为尾数的整数整点运算，从而加速网络训练，其实具体运算细节我还没有深入研究。</a:t>
            </a:r>
            <a:r>
              <a:rPr lang="en-US" altLang="zh-CN" dirty="0">
                <a:hlinkClick r:id="rId3"/>
              </a:rPr>
              <a:t>https://zhuanlan.zhihu.com/p/33580205</a:t>
            </a:r>
            <a:endParaRPr lang="en-US" altLang="zh-CN" sz="1200" dirty="0">
              <a:latin typeface="微软雅黑" panose="020B0503020204020204" pitchFamily="34" charset="-122"/>
              <a:ea typeface="微软雅黑" panose="020B0503020204020204" pitchFamily="34" charset="-122"/>
            </a:endParaRPr>
          </a:p>
          <a:p>
            <a:pPr marL="0" indent="0">
              <a:lnSpc>
                <a:spcPct val="300000"/>
              </a:lnSpc>
              <a:buFont typeface="Wingdings" panose="05000000000000000000" pitchFamily="2" charset="2"/>
              <a:buNone/>
            </a:pPr>
            <a:r>
              <a:rPr lang="zh-CN" altLang="en-US" sz="1200" dirty="0">
                <a:latin typeface="微软雅黑" panose="020B0503020204020204" pitchFamily="34" charset="-122"/>
                <a:ea typeface="微软雅黑" panose="020B0503020204020204" pitchFamily="34" charset="-122"/>
              </a:rPr>
              <a:t>在很多深度学习训练过程中，为了让训练更快往往会用到分布式计算，但分布式计算有一个</a:t>
            </a:r>
            <a:r>
              <a:rPr lang="zh-CN" altLang="en-US" sz="1200" b="0" i="0" kern="1200" dirty="0">
                <a:solidFill>
                  <a:schemeClr val="tx1"/>
                </a:solidFill>
                <a:effectLst/>
                <a:latin typeface="+mn-lt"/>
                <a:ea typeface="+mn-ea"/>
                <a:cs typeface="+mn-cs"/>
              </a:rPr>
              <a:t>很大问题，每一个分布式服务器都和中心服务器节点有大量的梯度信息传输过程，从而造成带宽限制。那么我们最后一篇论文就是通过把要传输的信息量转化为三值的方法来有效加速分布式计算。</a:t>
            </a:r>
            <a:endParaRPr lang="en-US" altLang="zh-CN" sz="1200" b="0" i="0" kern="1200" dirty="0">
              <a:solidFill>
                <a:schemeClr val="tx1"/>
              </a:solidFill>
              <a:effectLst/>
              <a:latin typeface="+mn-lt"/>
              <a:ea typeface="+mn-ea"/>
              <a:cs typeface="+mn-cs"/>
            </a:endParaRPr>
          </a:p>
          <a:p>
            <a:pPr marL="0" indent="0">
              <a:lnSpc>
                <a:spcPct val="300000"/>
              </a:lnSpc>
              <a:buFont typeface="Wingdings" panose="05000000000000000000" pitchFamily="2" charset="2"/>
              <a:buNone/>
            </a:pPr>
            <a:r>
              <a:rPr lang="zh-CN" altLang="en-US" sz="1200" b="0" i="0" kern="1200" dirty="0">
                <a:solidFill>
                  <a:schemeClr val="tx1"/>
                </a:solidFill>
                <a:effectLst/>
                <a:latin typeface="+mn-lt"/>
                <a:ea typeface="+mn-ea"/>
                <a:cs typeface="+mn-cs"/>
              </a:rPr>
              <a:t>我们今天就以低比特量化为例具体看一下他的量化过程</a:t>
            </a:r>
            <a:endParaRPr lang="zh-CN" altLang="en-US"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A8CA2288-5926-4515-8888-860C477A6B33}" type="slidenum">
              <a:rPr lang="zh-CN" altLang="en-US" smtClean="0"/>
              <a:t>21</a:t>
            </a:fld>
            <a:endParaRPr lang="zh-CN" altLang="en-US"/>
          </a:p>
        </p:txBody>
      </p:sp>
    </p:spTree>
    <p:extLst>
      <p:ext uri="{BB962C8B-B14F-4D97-AF65-F5344CB8AC3E}">
        <p14:creationId xmlns:p14="http://schemas.microsoft.com/office/powerpoint/2010/main" val="2298409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300000"/>
              </a:lnSpc>
              <a:buFont typeface="Wingdings" panose="05000000000000000000" pitchFamily="2" charset="2"/>
              <a:buNone/>
            </a:pPr>
            <a:r>
              <a:rPr lang="zh-CN" altLang="en-US" sz="1200" dirty="0">
                <a:latin typeface="微软雅黑" panose="020B0503020204020204" pitchFamily="34" charset="-122"/>
                <a:ea typeface="微软雅黑" panose="020B0503020204020204" pitchFamily="34" charset="-122"/>
              </a:rPr>
              <a:t>这是我前面提到过的韩松的论文，这里首先对于一个</a:t>
            </a:r>
            <a:r>
              <a:rPr lang="en-US" altLang="zh-CN" sz="1200" dirty="0">
                <a:latin typeface="微软雅黑" panose="020B0503020204020204" pitchFamily="34" charset="-122"/>
                <a:ea typeface="微软雅黑" panose="020B0503020204020204" pitchFamily="34" charset="-122"/>
              </a:rPr>
              <a:t>4*4</a:t>
            </a:r>
            <a:r>
              <a:rPr lang="zh-CN" altLang="en-US" sz="1200" dirty="0">
                <a:latin typeface="微软雅黑" panose="020B0503020204020204" pitchFamily="34" charset="-122"/>
                <a:ea typeface="微软雅黑" panose="020B0503020204020204" pitchFamily="34" charset="-122"/>
              </a:rPr>
              <a:t>的权重矩阵，在前向传播过程中，我们对他的值进行了聚类量化，我们得到</a:t>
            </a:r>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个量化后的值，也就是说这个矩阵中所有蓝色都用</a:t>
            </a:r>
            <a:r>
              <a:rPr lang="en-US" altLang="zh-CN" sz="1200" dirty="0">
                <a:latin typeface="微软雅黑" panose="020B0503020204020204" pitchFamily="34" charset="-122"/>
                <a:ea typeface="微软雅黑" panose="020B0503020204020204" pitchFamily="34" charset="-122"/>
              </a:rPr>
              <a:t>2.00</a:t>
            </a:r>
            <a:r>
              <a:rPr lang="zh-CN" altLang="en-US" sz="1200" dirty="0">
                <a:latin typeface="微软雅黑" panose="020B0503020204020204" pitchFamily="34" charset="-122"/>
                <a:ea typeface="微软雅黑" panose="020B0503020204020204" pitchFamily="34" charset="-122"/>
              </a:rPr>
              <a:t>来代替，所有粉红色都用</a:t>
            </a:r>
            <a:r>
              <a:rPr lang="en-US" altLang="zh-CN" sz="1200" dirty="0">
                <a:latin typeface="微软雅黑" panose="020B0503020204020204" pitchFamily="34" charset="-122"/>
                <a:ea typeface="微软雅黑" panose="020B0503020204020204" pitchFamily="34" charset="-122"/>
              </a:rPr>
              <a:t>1.50</a:t>
            </a:r>
            <a:r>
              <a:rPr lang="zh-CN" altLang="en-US" sz="1200" dirty="0">
                <a:latin typeface="微软雅黑" panose="020B0503020204020204" pitchFamily="34" charset="-122"/>
                <a:ea typeface="微软雅黑" panose="020B0503020204020204" pitchFamily="34" charset="-122"/>
              </a:rPr>
              <a:t>来代替，也就是说现在我们把一个</a:t>
            </a:r>
            <a:r>
              <a:rPr lang="en-US" altLang="zh-CN" sz="1200" dirty="0">
                <a:latin typeface="微软雅黑" panose="020B0503020204020204" pitchFamily="34" charset="-122"/>
                <a:ea typeface="微软雅黑" panose="020B0503020204020204" pitchFamily="34" charset="-122"/>
              </a:rPr>
              <a:t>4*4</a:t>
            </a:r>
            <a:r>
              <a:rPr lang="zh-CN" altLang="en-US" sz="1200" dirty="0">
                <a:latin typeface="微软雅黑" panose="020B0503020204020204" pitchFamily="34" charset="-122"/>
                <a:ea typeface="微软雅黑" panose="020B0503020204020204" pitchFamily="34" charset="-122"/>
              </a:rPr>
              <a:t>的权重矩阵用一个</a:t>
            </a:r>
            <a:r>
              <a:rPr lang="en-US" altLang="zh-CN" sz="1200" dirty="0">
                <a:latin typeface="微软雅黑" panose="020B0503020204020204" pitchFamily="34" charset="-122"/>
                <a:ea typeface="微软雅黑" panose="020B0503020204020204" pitchFamily="34" charset="-122"/>
              </a:rPr>
              <a:t>4*1</a:t>
            </a:r>
            <a:r>
              <a:rPr lang="zh-CN" altLang="en-US" sz="1200" dirty="0">
                <a:latin typeface="微软雅黑" panose="020B0503020204020204" pitchFamily="34" charset="-122"/>
                <a:ea typeface="微软雅黑" panose="020B0503020204020204" pitchFamily="34" charset="-122"/>
              </a:rPr>
              <a:t>的中心值向量和</a:t>
            </a:r>
            <a:r>
              <a:rPr lang="en-US" altLang="zh-CN" sz="1200" dirty="0">
                <a:latin typeface="微软雅黑" panose="020B0503020204020204" pitchFamily="34" charset="-122"/>
                <a:ea typeface="微软雅黑" panose="020B0503020204020204" pitchFamily="34" charset="-122"/>
              </a:rPr>
              <a:t>4*4</a:t>
            </a:r>
            <a:r>
              <a:rPr lang="zh-CN" altLang="en-US" sz="1200" dirty="0">
                <a:latin typeface="微软雅黑" panose="020B0503020204020204" pitchFamily="34" charset="-122"/>
                <a:ea typeface="微软雅黑" panose="020B0503020204020204" pitchFamily="34" charset="-122"/>
              </a:rPr>
              <a:t>的低比特索引向量来表示了，我们可以计算一下这个过程的压缩率，，，，，，</a:t>
            </a:r>
            <a:endParaRPr lang="en-US" altLang="zh-CN" sz="1200" dirty="0">
              <a:latin typeface="微软雅黑" panose="020B0503020204020204" pitchFamily="34" charset="-122"/>
              <a:ea typeface="微软雅黑" panose="020B0503020204020204" pitchFamily="34" charset="-122"/>
            </a:endParaRPr>
          </a:p>
          <a:p>
            <a:pPr marL="0" indent="0">
              <a:lnSpc>
                <a:spcPct val="300000"/>
              </a:lnSpc>
              <a:buFont typeface="Wingdings" panose="05000000000000000000" pitchFamily="2" charset="2"/>
              <a:buNone/>
            </a:pPr>
            <a:r>
              <a:rPr lang="zh-CN" altLang="en-US" sz="1200" dirty="0">
                <a:latin typeface="微软雅黑" panose="020B0503020204020204" pitchFamily="34" charset="-122"/>
                <a:ea typeface="微软雅黑" panose="020B0503020204020204" pitchFamily="34" charset="-122"/>
              </a:rPr>
              <a:t>图中下面这一部分是梯度的一个量化编码反向传播的过程，他是对于每一个中心权重，把与之对应的梯度都相加取平均然后更新。</a:t>
            </a:r>
            <a:endParaRPr lang="en-US" altLang="zh-CN" sz="12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A8CA2288-5926-4515-8888-860C477A6B33}" type="slidenum">
              <a:rPr lang="zh-CN" altLang="en-US" smtClean="0"/>
              <a:t>22</a:t>
            </a:fld>
            <a:endParaRPr lang="zh-CN" altLang="en-US"/>
          </a:p>
        </p:txBody>
      </p:sp>
    </p:spTree>
    <p:extLst>
      <p:ext uri="{BB962C8B-B14F-4D97-AF65-F5344CB8AC3E}">
        <p14:creationId xmlns:p14="http://schemas.microsoft.com/office/powerpoint/2010/main" val="1518582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第四种，老师学生网络感觉很形象，又被叫做知识蒸馏</a:t>
            </a:r>
          </a:p>
        </p:txBody>
      </p:sp>
      <p:sp>
        <p:nvSpPr>
          <p:cNvPr id="4" name="Slide Number Placeholder 3"/>
          <p:cNvSpPr>
            <a:spLocks noGrp="1"/>
          </p:cNvSpPr>
          <p:nvPr>
            <p:ph type="sldNum" sz="quarter" idx="5"/>
          </p:nvPr>
        </p:nvSpPr>
        <p:spPr/>
        <p:txBody>
          <a:bodyPr/>
          <a:lstStyle/>
          <a:p>
            <a:fld id="{D825BC9F-0F12-4A84-91AB-593C0DD9632E}" type="slidenum">
              <a:rPr lang="zh-CN" altLang="en-US" smtClean="0"/>
              <a:t>23</a:t>
            </a:fld>
            <a:endParaRPr lang="zh-CN" altLang="en-US"/>
          </a:p>
        </p:txBody>
      </p:sp>
    </p:spTree>
    <p:extLst>
      <p:ext uri="{BB962C8B-B14F-4D97-AF65-F5344CB8AC3E}">
        <p14:creationId xmlns:p14="http://schemas.microsoft.com/office/powerpoint/2010/main" val="5217623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在这种方法中，有两个问题很关键，第一个就是如何去定义这个知识，也就是老师应该教什么给学生，另一个问题就是如何去定义学生学习的损失函数</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下面表格中我们列出了四种主流的方法以及对这两个问题的定义，我们来看一下第三种方法</a:t>
            </a:r>
            <a:endParaRPr lang="zh-CN" altLang="en-US" dirty="0"/>
          </a:p>
        </p:txBody>
      </p:sp>
      <p:sp>
        <p:nvSpPr>
          <p:cNvPr id="4" name="灯片编号占位符 3"/>
          <p:cNvSpPr>
            <a:spLocks noGrp="1"/>
          </p:cNvSpPr>
          <p:nvPr>
            <p:ph type="sldNum" sz="quarter" idx="5"/>
          </p:nvPr>
        </p:nvSpPr>
        <p:spPr/>
        <p:txBody>
          <a:bodyPr/>
          <a:lstStyle/>
          <a:p>
            <a:fld id="{A8CA2288-5926-4515-8888-860C477A6B33}" type="slidenum">
              <a:rPr lang="zh-CN" altLang="en-US" smtClean="0"/>
              <a:t>24</a:t>
            </a:fld>
            <a:endParaRPr lang="zh-CN" altLang="en-US"/>
          </a:p>
        </p:txBody>
      </p:sp>
    </p:spTree>
    <p:extLst>
      <p:ext uri="{BB962C8B-B14F-4D97-AF65-F5344CB8AC3E}">
        <p14:creationId xmlns:p14="http://schemas.microsoft.com/office/powerpoint/2010/main" val="37046610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CVPR2017</a:t>
            </a:r>
            <a:r>
              <a:rPr lang="zh-CN" altLang="en-US" sz="1200" b="0" i="0" kern="1200" dirty="0">
                <a:solidFill>
                  <a:schemeClr val="tx1"/>
                </a:solidFill>
                <a:effectLst/>
                <a:latin typeface="+mn-lt"/>
                <a:ea typeface="+mn-ea"/>
                <a:cs typeface="+mn-cs"/>
              </a:rPr>
              <a:t>的这篇论文，是使用</a:t>
            </a:r>
            <a:r>
              <a:rPr lang="en-US" altLang="zh-CN" sz="1200" b="0" i="0" kern="1200" dirty="0">
                <a:solidFill>
                  <a:schemeClr val="tx1"/>
                </a:solidFill>
                <a:effectLst/>
                <a:latin typeface="+mn-lt"/>
                <a:ea typeface="+mn-ea"/>
                <a:cs typeface="+mn-cs"/>
              </a:rPr>
              <a:t>FSP</a:t>
            </a:r>
            <a:r>
              <a:rPr lang="zh-CN" altLang="en-US" sz="1200" b="0" i="0" kern="1200" dirty="0">
                <a:solidFill>
                  <a:schemeClr val="tx1"/>
                </a:solidFill>
                <a:effectLst/>
                <a:latin typeface="+mn-lt"/>
                <a:ea typeface="+mn-ea"/>
                <a:cs typeface="+mn-cs"/>
              </a:rPr>
              <a:t>方法，它实际上将原始网络中</a:t>
            </a:r>
            <a:r>
              <a:rPr lang="en-US" altLang="zh-CN" sz="1200" b="0" i="0" kern="1200" dirty="0" err="1">
                <a:solidFill>
                  <a:schemeClr val="tx1"/>
                </a:solidFill>
                <a:effectLst/>
                <a:latin typeface="+mn-lt"/>
                <a:ea typeface="+mn-ea"/>
                <a:cs typeface="+mn-cs"/>
              </a:rPr>
              <a:t>feture</a:t>
            </a:r>
            <a:r>
              <a:rPr lang="en-US" altLang="zh-CN" sz="1200" b="0" i="0" kern="1200" dirty="0">
                <a:solidFill>
                  <a:schemeClr val="tx1"/>
                </a:solidFill>
                <a:effectLst/>
                <a:latin typeface="+mn-lt"/>
                <a:ea typeface="+mn-ea"/>
                <a:cs typeface="+mn-cs"/>
              </a:rPr>
              <a:t> map</a:t>
            </a:r>
            <a:r>
              <a:rPr lang="zh-CN" altLang="en-US" sz="1200" b="0" i="0" kern="1200" dirty="0">
                <a:solidFill>
                  <a:schemeClr val="tx1"/>
                </a:solidFill>
                <a:effectLst/>
                <a:latin typeface="+mn-lt"/>
                <a:ea typeface="+mn-ea"/>
                <a:cs typeface="+mn-cs"/>
              </a:rPr>
              <a:t>之间的相关度作为知识，迁移到学生网络中，同时使用了</a:t>
            </a:r>
            <a:r>
              <a:rPr lang="en-US" altLang="zh-CN" sz="1200" b="0" i="0" kern="1200" dirty="0">
                <a:solidFill>
                  <a:schemeClr val="tx1"/>
                </a:solidFill>
                <a:effectLst/>
                <a:latin typeface="+mn-lt"/>
                <a:ea typeface="+mn-ea"/>
                <a:cs typeface="+mn-cs"/>
              </a:rPr>
              <a:t>L2</a:t>
            </a:r>
            <a:r>
              <a:rPr lang="zh-CN" altLang="en-US" sz="1200" b="0" i="0" kern="1200" dirty="0">
                <a:solidFill>
                  <a:schemeClr val="tx1"/>
                </a:solidFill>
                <a:effectLst/>
                <a:latin typeface="+mn-lt"/>
                <a:ea typeface="+mn-ea"/>
                <a:cs typeface="+mn-cs"/>
              </a:rPr>
              <a:t>损失函数。</a:t>
            </a:r>
            <a:endParaRPr lang="zh-CN" altLang="en-US" dirty="0"/>
          </a:p>
        </p:txBody>
      </p:sp>
      <p:sp>
        <p:nvSpPr>
          <p:cNvPr id="4" name="灯片编号占位符 3"/>
          <p:cNvSpPr>
            <a:spLocks noGrp="1"/>
          </p:cNvSpPr>
          <p:nvPr>
            <p:ph type="sldNum" sz="quarter" idx="5"/>
          </p:nvPr>
        </p:nvSpPr>
        <p:spPr/>
        <p:txBody>
          <a:bodyPr/>
          <a:lstStyle/>
          <a:p>
            <a:fld id="{A8CA2288-5926-4515-8888-860C477A6B33}" type="slidenum">
              <a:rPr lang="zh-CN" altLang="en-US" smtClean="0"/>
              <a:t>25</a:t>
            </a:fld>
            <a:endParaRPr lang="zh-CN" altLang="en-US"/>
          </a:p>
        </p:txBody>
      </p:sp>
    </p:spTree>
    <p:extLst>
      <p:ext uri="{BB962C8B-B14F-4D97-AF65-F5344CB8AC3E}">
        <p14:creationId xmlns:p14="http://schemas.microsoft.com/office/powerpoint/2010/main" val="2558685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kern="1200" dirty="0">
                <a:solidFill>
                  <a:schemeClr val="tx1"/>
                </a:solidFill>
                <a:effectLst/>
                <a:latin typeface="+mn-lt"/>
                <a:ea typeface="+mn-ea"/>
                <a:cs typeface="+mn-cs"/>
              </a:rPr>
              <a:t>最后简单讲一下紧致网络设计</a:t>
            </a:r>
            <a:endParaRPr lang="zh-CN" altLang="en-US" dirty="0"/>
          </a:p>
        </p:txBody>
      </p:sp>
      <p:sp>
        <p:nvSpPr>
          <p:cNvPr id="4" name="Slide Number Placeholder 3"/>
          <p:cNvSpPr>
            <a:spLocks noGrp="1"/>
          </p:cNvSpPr>
          <p:nvPr>
            <p:ph type="sldNum" sz="quarter" idx="5"/>
          </p:nvPr>
        </p:nvSpPr>
        <p:spPr/>
        <p:txBody>
          <a:bodyPr/>
          <a:lstStyle/>
          <a:p>
            <a:fld id="{D825BC9F-0F12-4A84-91AB-593C0DD9632E}" type="slidenum">
              <a:rPr lang="zh-CN" altLang="en-US" smtClean="0"/>
              <a:t>26</a:t>
            </a:fld>
            <a:endParaRPr lang="zh-CN" altLang="en-US"/>
          </a:p>
        </p:txBody>
      </p:sp>
    </p:spTree>
    <p:extLst>
      <p:ext uri="{BB962C8B-B14F-4D97-AF65-F5344CB8AC3E}">
        <p14:creationId xmlns:p14="http://schemas.microsoft.com/office/powerpoint/2010/main" val="413488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我们刚才讲到的几种网络加速和压缩方法都是在原有非常复杂的网络基础上，对它进行量化、</a:t>
            </a:r>
            <a:r>
              <a:rPr lang="zh-CN" altLang="en-US" dirty="0"/>
              <a:t>剪枝</a:t>
            </a:r>
            <a:r>
              <a:rPr lang="zh-CN" altLang="en-US" sz="1200" b="0" i="0" kern="1200" dirty="0">
                <a:solidFill>
                  <a:schemeClr val="tx1"/>
                </a:solidFill>
                <a:effectLst/>
                <a:latin typeface="+mn-lt"/>
                <a:ea typeface="+mn-ea"/>
                <a:cs typeface="+mn-cs"/>
              </a:rPr>
              <a:t>，让网络规模变小、计算变快。我们可以考虑直接设计又小又快又好的网络，这就是紧致网络设计的方法。近几年来这个方向比较热门，相关论文也有很多，而且经常成系列出现，比如我们经常看到的</a:t>
            </a:r>
            <a:r>
              <a:rPr lang="en-US" altLang="zh-CN" sz="1200" b="0" i="0" kern="1200" dirty="0">
                <a:solidFill>
                  <a:schemeClr val="tx1"/>
                </a:solidFill>
                <a:effectLst/>
                <a:latin typeface="+mn-lt"/>
                <a:ea typeface="+mn-ea"/>
                <a:cs typeface="+mn-cs"/>
              </a:rPr>
              <a:t>yolo</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mobilenet</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mobilenet</a:t>
            </a:r>
            <a:r>
              <a:rPr lang="zh-CN" altLang="en-US" sz="1200" b="0" i="0" kern="1200" dirty="0">
                <a:solidFill>
                  <a:schemeClr val="tx1"/>
                </a:solidFill>
                <a:effectLst/>
                <a:latin typeface="+mn-lt"/>
                <a:ea typeface="+mn-ea"/>
                <a:cs typeface="+mn-cs"/>
              </a:rPr>
              <a:t>前两天刚出了</a:t>
            </a:r>
            <a:r>
              <a:rPr lang="en-US" altLang="zh-CN" sz="1200" b="0" i="0" kern="1200" dirty="0">
                <a:solidFill>
                  <a:schemeClr val="tx1"/>
                </a:solidFill>
                <a:effectLst/>
                <a:latin typeface="+mn-lt"/>
                <a:ea typeface="+mn-ea"/>
                <a:cs typeface="+mn-cs"/>
              </a:rPr>
              <a:t>v3</a:t>
            </a:r>
            <a:r>
              <a:rPr lang="zh-CN" altLang="en-US" sz="1200" b="0" i="0" kern="1200" dirty="0">
                <a:solidFill>
                  <a:schemeClr val="tx1"/>
                </a:solidFill>
                <a:effectLst/>
                <a:latin typeface="+mn-lt"/>
                <a:ea typeface="+mn-ea"/>
                <a:cs typeface="+mn-cs"/>
              </a:rPr>
              <a:t>版本，还有旷世科技的</a:t>
            </a:r>
            <a:r>
              <a:rPr lang="en-US" altLang="zh-CN" sz="1200" b="0" i="0" kern="1200" dirty="0" err="1">
                <a:solidFill>
                  <a:schemeClr val="tx1"/>
                </a:solidFill>
                <a:effectLst/>
                <a:latin typeface="+mn-lt"/>
                <a:ea typeface="+mn-ea"/>
                <a:cs typeface="+mn-cs"/>
              </a:rPr>
              <a:t>shufflenet</a:t>
            </a:r>
            <a:r>
              <a:rPr lang="zh-CN" altLang="en-US" sz="1200" b="0" i="0" kern="1200" dirty="0">
                <a:solidFill>
                  <a:schemeClr val="tx1"/>
                </a:solidFill>
                <a:effectLst/>
                <a:latin typeface="+mn-lt"/>
                <a:ea typeface="+mn-ea"/>
                <a:cs typeface="+mn-cs"/>
              </a:rPr>
              <a:t>，还有很多，我们今天一</a:t>
            </a:r>
            <a:r>
              <a:rPr lang="en-US" altLang="zh-CN" sz="1200" b="0" i="0" kern="1200" dirty="0" err="1">
                <a:solidFill>
                  <a:schemeClr val="tx1"/>
                </a:solidFill>
                <a:effectLst/>
                <a:latin typeface="+mn-lt"/>
                <a:ea typeface="+mn-ea"/>
                <a:cs typeface="+mn-cs"/>
              </a:rPr>
              <a:t>mobilenet</a:t>
            </a:r>
            <a:r>
              <a:rPr lang="zh-CN" altLang="en-US" sz="1200" b="0" i="0" kern="1200" dirty="0">
                <a:solidFill>
                  <a:schemeClr val="tx1"/>
                </a:solidFill>
                <a:effectLst/>
                <a:latin typeface="+mn-lt"/>
                <a:ea typeface="+mn-ea"/>
                <a:cs typeface="+mn-cs"/>
              </a:rPr>
              <a:t>为主来讲解一下这个部分。</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8CA2288-5926-4515-8888-860C477A6B33}" type="slidenum">
              <a:rPr lang="zh-CN" altLang="en-US" smtClean="0"/>
              <a:t>27</a:t>
            </a:fld>
            <a:endParaRPr lang="zh-CN" altLang="en-US"/>
          </a:p>
        </p:txBody>
      </p:sp>
    </p:spTree>
    <p:extLst>
      <p:ext uri="{BB962C8B-B14F-4D97-AF65-F5344CB8AC3E}">
        <p14:creationId xmlns:p14="http://schemas.microsoft.com/office/powerpoint/2010/main" val="3384794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Mobilenetv1</a:t>
            </a:r>
            <a:r>
              <a:rPr lang="zh-CN" altLang="en-US" sz="1200" b="0" i="0" kern="1200" dirty="0">
                <a:solidFill>
                  <a:schemeClr val="tx1"/>
                </a:solidFill>
                <a:effectLst/>
                <a:latin typeface="+mn-lt"/>
                <a:ea typeface="+mn-ea"/>
                <a:cs typeface="+mn-cs"/>
              </a:rPr>
              <a:t>主要有两个贡献，第一个贡献，它用深度可分离卷积去代替了传统卷积，大大减小了计算量，右图中可以看到，他是将一个，，，的卷积核换成了一个，，，，的深度卷积和，，，的点卷积，原来的卷积的计算量是，现在计算量是，，，，所以得到了，，，的压缩，，，，</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第二个贡献它引入了两个参数：</a:t>
            </a:r>
            <a:r>
              <a:rPr lang="en-US" altLang="zh-CN" sz="1200" b="0" i="0" kern="1200" dirty="0">
                <a:solidFill>
                  <a:schemeClr val="tx1"/>
                </a:solidFill>
                <a:effectLst/>
                <a:latin typeface="+mn-lt"/>
                <a:ea typeface="+mn-ea"/>
                <a:cs typeface="+mn-cs"/>
              </a:rPr>
              <a:t>α</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ρ</a:t>
            </a:r>
            <a:r>
              <a:rPr lang="zh-CN" altLang="en-US" sz="1200" b="0" i="0" kern="1200" dirty="0">
                <a:solidFill>
                  <a:schemeClr val="tx1"/>
                </a:solidFill>
                <a:effectLst/>
                <a:latin typeface="+mn-lt"/>
                <a:ea typeface="+mn-ea"/>
                <a:cs typeface="+mn-cs"/>
              </a:rPr>
              <a:t>，通过调节这两个参数，分别在输入通道和输入长宽上进行合理的压缩，再次减小了计算量</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A8CA2288-5926-4515-8888-860C477A6B33}" type="slidenum">
              <a:rPr lang="zh-CN" altLang="en-US" smtClean="0"/>
              <a:t>28</a:t>
            </a:fld>
            <a:endParaRPr lang="zh-CN" altLang="en-US"/>
          </a:p>
        </p:txBody>
      </p:sp>
    </p:spTree>
    <p:extLst>
      <p:ext uri="{BB962C8B-B14F-4D97-AF65-F5344CB8AC3E}">
        <p14:creationId xmlns:p14="http://schemas.microsoft.com/office/powerpoint/2010/main" val="21764449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最后简单讲一下深度神经网络加速和压缩的发展趋势。</a:t>
            </a:r>
          </a:p>
        </p:txBody>
      </p:sp>
      <p:sp>
        <p:nvSpPr>
          <p:cNvPr id="4" name="Slide Number Placeholder 3"/>
          <p:cNvSpPr>
            <a:spLocks noGrp="1"/>
          </p:cNvSpPr>
          <p:nvPr>
            <p:ph type="sldNum" sz="quarter" idx="5"/>
          </p:nvPr>
        </p:nvSpPr>
        <p:spPr/>
        <p:txBody>
          <a:bodyPr/>
          <a:lstStyle/>
          <a:p>
            <a:fld id="{D825BC9F-0F12-4A84-91AB-593C0DD9632E}" type="slidenum">
              <a:rPr lang="zh-CN" altLang="en-US" smtClean="0"/>
              <a:t>29</a:t>
            </a:fld>
            <a:endParaRPr lang="zh-CN" altLang="en-US"/>
          </a:p>
        </p:txBody>
      </p:sp>
    </p:spTree>
    <p:extLst>
      <p:ext uri="{BB962C8B-B14F-4D97-AF65-F5344CB8AC3E}">
        <p14:creationId xmlns:p14="http://schemas.microsoft.com/office/powerpoint/2010/main" val="884965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首先我们来看一张图，从这张图中呢，我们可以看到，近年来神经网络的识别精度不断提高，但随之而来的是网络层数是越来越多，复杂性也越来越高。</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而过高的计算复杂度通常要求我们使用</a:t>
            </a:r>
            <a:r>
              <a:rPr lang="en-US" altLang="zh-CN" sz="1200" b="0" i="0" kern="1200" dirty="0">
                <a:solidFill>
                  <a:schemeClr val="tx1"/>
                </a:solidFill>
                <a:effectLst/>
                <a:latin typeface="+mn-lt"/>
                <a:ea typeface="+mn-ea"/>
                <a:cs typeface="+mn-cs"/>
              </a:rPr>
              <a:t>GPU</a:t>
            </a:r>
            <a:r>
              <a:rPr lang="zh-CN" altLang="en-US" sz="1200" b="0" i="0" kern="1200" dirty="0">
                <a:solidFill>
                  <a:schemeClr val="tx1"/>
                </a:solidFill>
                <a:effectLst/>
                <a:latin typeface="+mn-lt"/>
                <a:ea typeface="+mn-ea"/>
                <a:cs typeface="+mn-cs"/>
              </a:rPr>
              <a:t>或者高性能的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对</a:t>
            </a:r>
            <a:r>
              <a:rPr lang="zh-CN" altLang="en-US" dirty="0"/>
              <a:t>神经网络</a:t>
            </a:r>
            <a:r>
              <a:rPr lang="zh-CN" altLang="en-US" sz="1200" b="0" i="0" kern="1200" dirty="0">
                <a:solidFill>
                  <a:schemeClr val="tx1"/>
                </a:solidFill>
                <a:effectLst/>
                <a:latin typeface="+mn-lt"/>
                <a:ea typeface="+mn-ea"/>
                <a:cs typeface="+mn-cs"/>
              </a:rPr>
              <a:t>进行运算。</a:t>
            </a:r>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5BC9F-0F12-4A84-91AB-593C0DD9632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526937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第一，我们发现现在绝大部分加速和压缩的方法，都需要有一个</a:t>
            </a:r>
            <a:r>
              <a:rPr lang="en-US" altLang="zh-CN" sz="1200" b="0" i="0" kern="1200" dirty="0">
                <a:solidFill>
                  <a:schemeClr val="tx1"/>
                </a:solidFill>
                <a:effectLst/>
                <a:latin typeface="+mn-lt"/>
                <a:ea typeface="+mn-ea"/>
                <a:cs typeface="+mn-cs"/>
              </a:rPr>
              <a:t>fine-tuning</a:t>
            </a:r>
            <a:r>
              <a:rPr lang="zh-CN" altLang="en-US" sz="1200" b="0" i="0" kern="1200" dirty="0">
                <a:solidFill>
                  <a:schemeClr val="tx1"/>
                </a:solidFill>
                <a:effectLst/>
                <a:latin typeface="+mn-lt"/>
                <a:ea typeface="+mn-ea"/>
                <a:cs typeface="+mn-cs"/>
              </a:rPr>
              <a:t>的过程，这个过程需要有一定量的含有标签的原始训练样本，这在实际应用过程中可能会有一定的限制。会有一些</a:t>
            </a:r>
            <a:r>
              <a:rPr lang="en-US" altLang="zh-CN" sz="1200" b="0" i="0" kern="1200" dirty="0">
                <a:solidFill>
                  <a:schemeClr val="tx1"/>
                </a:solidFill>
                <a:effectLst/>
                <a:latin typeface="+mn-lt"/>
                <a:ea typeface="+mn-ea"/>
                <a:cs typeface="+mn-cs"/>
              </a:rPr>
              <a:t>Non-fine-tuning</a:t>
            </a:r>
            <a:r>
              <a:rPr lang="zh-CN" altLang="en-US" sz="1200" b="0" i="0" kern="1200" dirty="0">
                <a:solidFill>
                  <a:schemeClr val="tx1"/>
                </a:solidFill>
                <a:effectLst/>
                <a:latin typeface="+mn-lt"/>
                <a:ea typeface="+mn-ea"/>
                <a:cs typeface="+mn-cs"/>
              </a:rPr>
              <a:t>或者</a:t>
            </a:r>
            <a:r>
              <a:rPr lang="en-US" altLang="zh-CN" sz="1200" b="0" i="0" kern="1200" dirty="0">
                <a:solidFill>
                  <a:schemeClr val="tx1"/>
                </a:solidFill>
                <a:effectLst/>
                <a:latin typeface="+mn-lt"/>
                <a:ea typeface="+mn-ea"/>
                <a:cs typeface="+mn-cs"/>
              </a:rPr>
              <a:t>Unsupervised Compression</a:t>
            </a:r>
            <a:r>
              <a:rPr lang="zh-CN" altLang="en-US" sz="1200" b="0" i="0" kern="1200" dirty="0">
                <a:solidFill>
                  <a:schemeClr val="tx1"/>
                </a:solidFill>
                <a:effectLst/>
                <a:latin typeface="+mn-lt"/>
                <a:ea typeface="+mn-ea"/>
                <a:cs typeface="+mn-cs"/>
              </a:rPr>
              <a:t>方法的出现。实际上现在已经有人在研究这方面的东西。</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第二，在加速和压缩过程中会涉及到很多参数，甚至还包含很多经验性东西，将来能不能做到尽可能少需要、不需要经验或者参数越少越好的</a:t>
            </a:r>
            <a:r>
              <a:rPr lang="en-US" altLang="zh-CN" sz="1200" b="0" i="0" kern="1200" dirty="0">
                <a:solidFill>
                  <a:schemeClr val="tx1"/>
                </a:solidFill>
                <a:effectLst/>
                <a:latin typeface="+mn-lt"/>
                <a:ea typeface="+mn-ea"/>
                <a:cs typeface="+mn-cs"/>
              </a:rPr>
              <a:t>self-adaptive</a:t>
            </a:r>
            <a:r>
              <a:rPr lang="zh-CN" altLang="en-US" sz="1200" b="0" i="0" kern="1200" dirty="0">
                <a:solidFill>
                  <a:schemeClr val="tx1"/>
                </a:solidFill>
                <a:effectLst/>
                <a:latin typeface="+mn-lt"/>
                <a:ea typeface="+mn-ea"/>
                <a:cs typeface="+mn-cs"/>
              </a:rPr>
              <a:t>方法。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第三，现在很多加速压缩方法往往都是针对分类问题，未来在目标检测、语义分割方面也会出现类似的工作。</a:t>
            </a:r>
          </a:p>
          <a:p>
            <a:r>
              <a:rPr lang="zh-CN" altLang="en-US" sz="1200" b="0" i="0" kern="1200" dirty="0">
                <a:solidFill>
                  <a:schemeClr val="tx1"/>
                </a:solidFill>
                <a:effectLst/>
                <a:latin typeface="+mn-lt"/>
                <a:ea typeface="+mn-ea"/>
                <a:cs typeface="+mn-cs"/>
              </a:rPr>
              <a:t>第四，现在很多方法与硬件的结合越来越紧密，对于加速和压缩方面来说也是如此，未来肯定是之间的结合越来越多。</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最后是二值网络越来越成熟，未来研究的人会越来越多。</a:t>
            </a:r>
            <a:endParaRPr lang="zh-CN" altLang="en-US" dirty="0"/>
          </a:p>
        </p:txBody>
      </p:sp>
      <p:sp>
        <p:nvSpPr>
          <p:cNvPr id="4" name="灯片编号占位符 3"/>
          <p:cNvSpPr>
            <a:spLocks noGrp="1"/>
          </p:cNvSpPr>
          <p:nvPr>
            <p:ph type="sldNum" sz="quarter" idx="5"/>
          </p:nvPr>
        </p:nvSpPr>
        <p:spPr/>
        <p:txBody>
          <a:bodyPr/>
          <a:lstStyle/>
          <a:p>
            <a:fld id="{A8CA2288-5926-4515-8888-860C477A6B33}" type="slidenum">
              <a:rPr lang="zh-CN" altLang="en-US" smtClean="0"/>
              <a:t>30</a:t>
            </a:fld>
            <a:endParaRPr lang="zh-CN" altLang="en-US"/>
          </a:p>
        </p:txBody>
      </p:sp>
    </p:spTree>
    <p:extLst>
      <p:ext uri="{BB962C8B-B14F-4D97-AF65-F5344CB8AC3E}">
        <p14:creationId xmlns:p14="http://schemas.microsoft.com/office/powerpoint/2010/main" val="9486997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5BC9F-0F12-4A84-91AB-593C0DD9632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2309241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简单来说就是把神经网络中的一些连接剪切掉。</a:t>
            </a:r>
            <a:r>
              <a:rPr lang="zh-CN" altLang="en-US" sz="1200" b="0" i="0" kern="1200" dirty="0">
                <a:solidFill>
                  <a:schemeClr val="tx1"/>
                </a:solidFill>
                <a:effectLst/>
                <a:latin typeface="+mn-lt"/>
                <a:ea typeface="+mn-ea"/>
                <a:cs typeface="+mn-cs"/>
              </a:rPr>
              <a:t>最早在</a:t>
            </a:r>
            <a:r>
              <a:rPr lang="en-US" altLang="zh-CN" sz="1200" b="0" i="0" kern="1200" dirty="0">
                <a:solidFill>
                  <a:schemeClr val="tx1"/>
                </a:solidFill>
                <a:effectLst/>
                <a:latin typeface="+mn-lt"/>
                <a:ea typeface="+mn-ea"/>
                <a:cs typeface="+mn-cs"/>
              </a:rPr>
              <a:t>ICLR2016</a:t>
            </a:r>
            <a:r>
              <a:rPr lang="zh-CN" altLang="en-US" sz="1200" b="0" i="0" kern="1200" dirty="0">
                <a:solidFill>
                  <a:schemeClr val="tx1"/>
                </a:solidFill>
                <a:effectLst/>
                <a:latin typeface="+mn-lt"/>
                <a:ea typeface="+mn-ea"/>
                <a:cs typeface="+mn-cs"/>
              </a:rPr>
              <a:t>上斯坦福大学提出了一种称为</a:t>
            </a:r>
            <a:r>
              <a:rPr lang="en-US" altLang="zh-CN" sz="1200" b="0" i="0" kern="1200" dirty="0">
                <a:solidFill>
                  <a:schemeClr val="tx1"/>
                </a:solidFill>
                <a:effectLst/>
                <a:latin typeface="+mn-lt"/>
                <a:ea typeface="+mn-ea"/>
                <a:cs typeface="+mn-cs"/>
              </a:rPr>
              <a:t>Deep Compression</a:t>
            </a:r>
            <a:r>
              <a:rPr lang="zh-CN" altLang="en-US" sz="1200" b="0" i="0" kern="1200" dirty="0">
                <a:solidFill>
                  <a:schemeClr val="tx1"/>
                </a:solidFill>
                <a:effectLst/>
                <a:latin typeface="+mn-lt"/>
                <a:ea typeface="+mn-ea"/>
                <a:cs typeface="+mn-cs"/>
              </a:rPr>
              <a:t>的随机剪枝方法。但是这种随机剪枝方法对硬件非常不友好，往往实际硬件实现的时候效果不好，所以我们就想用结构化的方法</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CA2288-5926-4515-8888-860C477A6B3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522710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sym typeface="+mn-ea"/>
              </a:rPr>
              <a:t>深度神经网络最近几年是很多智能系统工具的基础，但是随着网络结构越来越深，计算复杂度和资源消耗也激增，那么这些网络的应用就面临着很大的挑战，尤其是在有实时要求或者在计算资源有限的设备中，所以不管是在算法方面对网络进行压缩，还是设计更快更低耗的加速器都是尤为重要的。那这篇文章呢，就从算法和硬件两个方面对网络加速，压缩和加速器设计方面进行一些综述性的介绍。目的是想让大家不管有没有相关知识基础，通过本次介绍能了解模型压缩的发展和一些基础原理。</a:t>
            </a:r>
            <a:endParaRPr lang="zh-CN" alt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5BC9F-0F12-4A84-91AB-593C0DD9632E}"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4379976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一般情况下我们使用</a:t>
            </a:r>
            <a:r>
              <a:rPr lang="en-US" altLang="zh-CN" sz="1200" b="0" i="0" kern="1200" dirty="0">
                <a:solidFill>
                  <a:schemeClr val="tx1"/>
                </a:solidFill>
                <a:effectLst/>
                <a:latin typeface="+mn-lt"/>
                <a:ea typeface="+mn-ea"/>
                <a:cs typeface="+mn-cs"/>
              </a:rPr>
              <a:t>l2</a:t>
            </a:r>
            <a:r>
              <a:rPr lang="zh-CN" altLang="en-US" sz="1200" b="0" i="0" kern="1200" dirty="0">
                <a:solidFill>
                  <a:schemeClr val="tx1"/>
                </a:solidFill>
                <a:effectLst/>
                <a:latin typeface="+mn-lt"/>
                <a:ea typeface="+mn-ea"/>
                <a:cs typeface="+mn-cs"/>
              </a:rPr>
              <a:t>范数正则化，能够减少模型的方差，可以得到较小的正则化误差。</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然而我们需要正则项可以变成一个稀疏化的正则器。最常见的是</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范数，可以得到一个稀疏的矩阵，但是</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8CA2288-5926-4515-8888-860C477A6B3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356997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但实际上在深度学习的应用过程中，我们有很多移动设备，嵌入式设备，他们都存在着计算、体积或者功耗等方面的限制。导致现有的高性能神经网络无法在上面进行有效的计算和应用。</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那么如何在这些平台上保持神经网络性能的条件下，通过将网络的参数量，计算量减小来达到应用。就是一个迫切需要解决的问题，这正是我们做</a:t>
            </a:r>
            <a:r>
              <a:rPr lang="zh-CN" altLang="en-US" dirty="0"/>
              <a:t>深度神经网络</a:t>
            </a:r>
            <a:r>
              <a:rPr lang="zh-CN" altLang="en-US" sz="1200" b="0" i="0" kern="1200" dirty="0">
                <a:solidFill>
                  <a:schemeClr val="tx1"/>
                </a:solidFill>
                <a:effectLst/>
                <a:latin typeface="+mn-lt"/>
                <a:ea typeface="+mn-ea"/>
                <a:cs typeface="+mn-cs"/>
              </a:rPr>
              <a:t>加速、压缩的基本动机。</a:t>
            </a:r>
            <a:endParaRPr lang="zh-CN" altLang="en-US" dirty="0"/>
          </a:p>
        </p:txBody>
      </p:sp>
      <p:sp>
        <p:nvSpPr>
          <p:cNvPr id="4" name="灯片编号占位符 3"/>
          <p:cNvSpPr>
            <a:spLocks noGrp="1"/>
          </p:cNvSpPr>
          <p:nvPr>
            <p:ph type="sldNum" sz="quarter" idx="5"/>
          </p:nvPr>
        </p:nvSpPr>
        <p:spPr/>
        <p:txBody>
          <a:bodyPr/>
          <a:lstStyle/>
          <a:p>
            <a:fld id="{A8CA2288-5926-4515-8888-860C477A6B33}" type="slidenum">
              <a:rPr lang="zh-CN" altLang="en-US" smtClean="0"/>
              <a:t>4</a:t>
            </a:fld>
            <a:endParaRPr lang="zh-CN" altLang="en-US"/>
          </a:p>
        </p:txBody>
      </p:sp>
    </p:spTree>
    <p:extLst>
      <p:ext uri="{BB962C8B-B14F-4D97-AF65-F5344CB8AC3E}">
        <p14:creationId xmlns:p14="http://schemas.microsoft.com/office/powerpoint/2010/main" val="1934895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神经网络的压缩和加速技术采用的方法主要是左边上面这四个。包括网络剪切，低秩分解，网络量化，知识迁移这四种。但近两年也出现了很多体积比较小，性能还不错的紧致网络 ，在其架构设计过程中也含有很多网络加速压缩的基本思想，所以我们今天也把</a:t>
            </a:r>
            <a:r>
              <a:rPr lang="en-US" altLang="zh-CN" sz="1200" b="0" i="0" kern="1200" dirty="0">
                <a:solidFill>
                  <a:schemeClr val="tx1"/>
                </a:solidFill>
                <a:effectLst/>
                <a:latin typeface="+mn-lt"/>
                <a:ea typeface="+mn-ea"/>
                <a:cs typeface="+mn-cs"/>
              </a:rPr>
              <a:t>Compact Network Design</a:t>
            </a:r>
            <a:r>
              <a:rPr lang="zh-CN" altLang="en-US" sz="1200" b="0" i="0" kern="1200" dirty="0">
                <a:solidFill>
                  <a:schemeClr val="tx1"/>
                </a:solidFill>
                <a:effectLst/>
                <a:latin typeface="+mn-lt"/>
                <a:ea typeface="+mn-ea"/>
                <a:cs typeface="+mn-cs"/>
              </a:rPr>
              <a:t>也作为网络加速和压缩方法的一种来介绍。</a:t>
            </a:r>
            <a:endParaRPr lang="zh-CN" altLang="en-US" dirty="0"/>
          </a:p>
        </p:txBody>
      </p:sp>
      <p:sp>
        <p:nvSpPr>
          <p:cNvPr id="4" name="灯片编号占位符 3"/>
          <p:cNvSpPr>
            <a:spLocks noGrp="1"/>
          </p:cNvSpPr>
          <p:nvPr>
            <p:ph type="sldNum" sz="quarter" idx="5"/>
          </p:nvPr>
        </p:nvSpPr>
        <p:spPr/>
        <p:txBody>
          <a:bodyPr/>
          <a:lstStyle/>
          <a:p>
            <a:fld id="{A8CA2288-5926-4515-8888-860C477A6B33}" type="slidenum">
              <a:rPr lang="zh-CN" altLang="en-US" smtClean="0"/>
              <a:t>5</a:t>
            </a:fld>
            <a:endParaRPr lang="zh-CN" altLang="en-US"/>
          </a:p>
        </p:txBody>
      </p:sp>
    </p:spTree>
    <p:extLst>
      <p:ext uri="{BB962C8B-B14F-4D97-AF65-F5344CB8AC3E}">
        <p14:creationId xmlns:p14="http://schemas.microsoft.com/office/powerpoint/2010/main" val="15640191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第一种方法是低秩近似。</a:t>
            </a:r>
          </a:p>
        </p:txBody>
      </p:sp>
      <p:sp>
        <p:nvSpPr>
          <p:cNvPr id="4" name="Slide Number Placeholder 3"/>
          <p:cNvSpPr>
            <a:spLocks noGrp="1"/>
          </p:cNvSpPr>
          <p:nvPr>
            <p:ph type="sldNum" sz="quarter" idx="5"/>
          </p:nvPr>
        </p:nvSpPr>
        <p:spPr/>
        <p:txBody>
          <a:bodyPr/>
          <a:lstStyle/>
          <a:p>
            <a:fld id="{D825BC9F-0F12-4A84-91AB-593C0DD9632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由于</a:t>
            </a:r>
            <a:r>
              <a:rPr lang="zh-CN" altLang="en-US" dirty="0"/>
              <a:t>卷积神经网络</a:t>
            </a:r>
            <a:r>
              <a:rPr lang="zh-CN" altLang="en-US" sz="1200" b="0" i="0" kern="1200" dirty="0">
                <a:solidFill>
                  <a:schemeClr val="tx1"/>
                </a:solidFill>
                <a:effectLst/>
                <a:latin typeface="+mn-lt"/>
                <a:ea typeface="+mn-ea"/>
                <a:cs typeface="+mn-cs"/>
              </a:rPr>
              <a:t>中的主要计算量在于</a:t>
            </a:r>
            <a:r>
              <a:rPr lang="zh-CN" altLang="en-US" dirty="0"/>
              <a:t>卷积</a:t>
            </a:r>
            <a:r>
              <a:rPr lang="zh-CN" altLang="en-US" sz="1200" b="0" i="0" kern="1200" dirty="0">
                <a:solidFill>
                  <a:schemeClr val="tx1"/>
                </a:solidFill>
                <a:effectLst/>
                <a:latin typeface="+mn-lt"/>
                <a:ea typeface="+mn-ea"/>
                <a:cs typeface="+mn-cs"/>
              </a:rPr>
              <a:t>计算，</a:t>
            </a:r>
            <a:r>
              <a:rPr lang="zh-CN" altLang="en-US" dirty="0"/>
              <a:t>卷积</a:t>
            </a:r>
            <a:r>
              <a:rPr lang="zh-CN" altLang="en-US" sz="1200" b="0" i="0" kern="1200" dirty="0">
                <a:solidFill>
                  <a:schemeClr val="tx1"/>
                </a:solidFill>
                <a:effectLst/>
                <a:latin typeface="+mn-lt"/>
                <a:ea typeface="+mn-ea"/>
                <a:cs typeface="+mn-cs"/>
              </a:rPr>
              <a:t>计算本质上是矩阵分析的问题，所以要对一个网络进行压缩，我们首先想到的是对矩阵运算进行一个简化。对于二维矩阵运算来说</a:t>
            </a:r>
            <a:r>
              <a:rPr lang="en-US" altLang="zh-CN" sz="1200" b="0" i="0" kern="1200" dirty="0">
                <a:solidFill>
                  <a:schemeClr val="tx1"/>
                </a:solidFill>
                <a:effectLst/>
                <a:latin typeface="+mn-lt"/>
                <a:ea typeface="+mn-ea"/>
                <a:cs typeface="+mn-cs"/>
              </a:rPr>
              <a:t>SVD</a:t>
            </a:r>
            <a:r>
              <a:rPr lang="zh-CN" altLang="en-US" sz="1200" b="0" i="0" kern="1200" dirty="0">
                <a:solidFill>
                  <a:schemeClr val="tx1"/>
                </a:solidFill>
                <a:effectLst/>
                <a:latin typeface="+mn-lt"/>
                <a:ea typeface="+mn-ea"/>
                <a:cs typeface="+mn-cs"/>
              </a:rPr>
              <a:t>是非常好的简化方法，对于高维矩阵的运算往往会涉及到</a:t>
            </a:r>
            <a:r>
              <a:rPr lang="zh-CN" altLang="en-US" dirty="0"/>
              <a:t>张量</a:t>
            </a:r>
            <a:r>
              <a:rPr lang="zh-CN" altLang="en-US" sz="1200" b="0" i="0" kern="1200" dirty="0">
                <a:solidFill>
                  <a:schemeClr val="tx1"/>
                </a:solidFill>
                <a:effectLst/>
                <a:latin typeface="+mn-lt"/>
                <a:ea typeface="+mn-ea"/>
                <a:cs typeface="+mn-cs"/>
              </a:rPr>
              <a:t>分解方法来做加速和压缩，主要是</a:t>
            </a:r>
            <a:r>
              <a:rPr lang="en-US" altLang="zh-CN" sz="1200" b="0" i="0" kern="1200" dirty="0">
                <a:solidFill>
                  <a:schemeClr val="tx1"/>
                </a:solidFill>
                <a:effectLst/>
                <a:latin typeface="+mn-lt"/>
                <a:ea typeface="+mn-ea"/>
                <a:cs typeface="+mn-cs"/>
              </a:rPr>
              <a:t>CP</a:t>
            </a:r>
            <a:r>
              <a:rPr lang="zh-CN" altLang="en-US" sz="1200" b="0" i="0" kern="1200" dirty="0">
                <a:solidFill>
                  <a:schemeClr val="tx1"/>
                </a:solidFill>
                <a:effectLst/>
                <a:latin typeface="+mn-lt"/>
                <a:ea typeface="+mn-ea"/>
                <a:cs typeface="+mn-cs"/>
              </a:rPr>
              <a:t>分解、</a:t>
            </a:r>
            <a:r>
              <a:rPr lang="en-US" altLang="zh-CN" sz="1200" b="0" i="0" kern="1200" dirty="0">
                <a:solidFill>
                  <a:schemeClr val="tx1"/>
                </a:solidFill>
                <a:effectLst/>
                <a:latin typeface="+mn-lt"/>
                <a:ea typeface="+mn-ea"/>
                <a:cs typeface="+mn-cs"/>
              </a:rPr>
              <a:t>Tucker</a:t>
            </a:r>
            <a:r>
              <a:rPr lang="zh-CN" altLang="en-US" sz="1200" b="0" i="0" kern="1200" dirty="0">
                <a:solidFill>
                  <a:schemeClr val="tx1"/>
                </a:solidFill>
                <a:effectLst/>
                <a:latin typeface="+mn-lt"/>
                <a:ea typeface="+mn-ea"/>
                <a:cs typeface="+mn-cs"/>
              </a:rPr>
              <a:t>分解、</a:t>
            </a:r>
            <a:r>
              <a:rPr lang="en-US" altLang="zh-CN" dirty="0"/>
              <a:t>Tensor </a:t>
            </a:r>
            <a:r>
              <a:rPr lang="en-US" altLang="zh-CN" sz="1200" b="0" i="0" kern="1200" dirty="0">
                <a:solidFill>
                  <a:schemeClr val="tx1"/>
                </a:solidFill>
                <a:effectLst/>
                <a:latin typeface="+mn-lt"/>
                <a:ea typeface="+mn-ea"/>
                <a:cs typeface="+mn-cs"/>
              </a:rPr>
              <a:t>Train</a:t>
            </a:r>
            <a:r>
              <a:rPr lang="zh-CN" altLang="en-US" sz="1200" b="0" i="0" kern="1200" dirty="0">
                <a:solidFill>
                  <a:schemeClr val="tx1"/>
                </a:solidFill>
                <a:effectLst/>
                <a:latin typeface="+mn-lt"/>
                <a:ea typeface="+mn-ea"/>
                <a:cs typeface="+mn-cs"/>
              </a:rPr>
              <a:t>分解和</a:t>
            </a:r>
            <a:r>
              <a:rPr lang="en-US" altLang="zh-CN" sz="1200" b="0" i="0" kern="1200" dirty="0">
                <a:solidFill>
                  <a:schemeClr val="tx1"/>
                </a:solidFill>
                <a:effectLst/>
                <a:latin typeface="+mn-lt"/>
                <a:ea typeface="+mn-ea"/>
                <a:cs typeface="+mn-cs"/>
              </a:rPr>
              <a:t>Block Term</a:t>
            </a:r>
            <a:r>
              <a:rPr lang="zh-CN" altLang="en-US" sz="1200" b="0" i="0" kern="1200" dirty="0">
                <a:solidFill>
                  <a:schemeClr val="tx1"/>
                </a:solidFill>
                <a:effectLst/>
                <a:latin typeface="+mn-lt"/>
                <a:ea typeface="+mn-ea"/>
                <a:cs typeface="+mn-cs"/>
              </a:rPr>
              <a:t>分解。</a:t>
            </a:r>
            <a:r>
              <a:rPr lang="en-US" altLang="zh-CN" sz="1200" b="0" i="0" kern="1200" dirty="0">
                <a:solidFill>
                  <a:schemeClr val="tx1"/>
                </a:solidFill>
                <a:effectLst/>
                <a:latin typeface="+mn-lt"/>
                <a:ea typeface="+mn-ea"/>
                <a:cs typeface="+mn-cs"/>
              </a:rPr>
              <a:t>SVD</a:t>
            </a:r>
            <a:r>
              <a:rPr lang="zh-CN" altLang="en-US" sz="1200" b="0" i="0" kern="1200" dirty="0">
                <a:solidFill>
                  <a:schemeClr val="tx1"/>
                </a:solidFill>
                <a:effectLst/>
                <a:latin typeface="+mn-lt"/>
                <a:ea typeface="+mn-ea"/>
                <a:cs typeface="+mn-cs"/>
              </a:rPr>
              <a:t>就是二维的奇异值分解，我们就不讲了，今天以</a:t>
            </a:r>
            <a:r>
              <a:rPr lang="en-US" altLang="zh-CN" sz="1200" b="0" i="0" kern="1200" dirty="0">
                <a:solidFill>
                  <a:schemeClr val="tx1"/>
                </a:solidFill>
                <a:effectLst/>
                <a:latin typeface="+mn-lt"/>
                <a:ea typeface="+mn-ea"/>
                <a:cs typeface="+mn-cs"/>
              </a:rPr>
              <a:t>cp</a:t>
            </a:r>
            <a:r>
              <a:rPr lang="zh-CN" altLang="en-US" sz="1200" b="0" i="0" kern="1200" dirty="0">
                <a:solidFill>
                  <a:schemeClr val="tx1"/>
                </a:solidFill>
                <a:effectLst/>
                <a:latin typeface="+mn-lt"/>
                <a:ea typeface="+mn-ea"/>
                <a:cs typeface="+mn-cs"/>
              </a:rPr>
              <a:t>分解为例我们来详细看一下。</a:t>
            </a:r>
            <a:endParaRPr lang="zh-CN" altLang="en-US" dirty="0"/>
          </a:p>
        </p:txBody>
      </p:sp>
      <p:sp>
        <p:nvSpPr>
          <p:cNvPr id="4" name="灯片编号占位符 3"/>
          <p:cNvSpPr>
            <a:spLocks noGrp="1"/>
          </p:cNvSpPr>
          <p:nvPr>
            <p:ph type="sldNum" sz="quarter" idx="5"/>
          </p:nvPr>
        </p:nvSpPr>
        <p:spPr/>
        <p:txBody>
          <a:bodyPr/>
          <a:lstStyle/>
          <a:p>
            <a:fld id="{A8CA2288-5926-4515-8888-860C477A6B33}" type="slidenum">
              <a:rPr lang="zh-CN" altLang="en-US" smtClean="0"/>
              <a:t>7</a:t>
            </a:fld>
            <a:endParaRPr lang="zh-CN" altLang="en-US"/>
          </a:p>
        </p:txBody>
      </p:sp>
    </p:spTree>
    <p:extLst>
      <p:ext uri="{BB962C8B-B14F-4D97-AF65-F5344CB8AC3E}">
        <p14:creationId xmlns:p14="http://schemas.microsoft.com/office/powerpoint/2010/main" val="2591266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由于</a:t>
            </a:r>
            <a:r>
              <a:rPr lang="zh-CN" altLang="en-US" dirty="0"/>
              <a:t>卷积神经网络</a:t>
            </a:r>
            <a:r>
              <a:rPr lang="zh-CN" altLang="en-US" sz="1200" b="0" i="0" kern="1200" dirty="0">
                <a:solidFill>
                  <a:schemeClr val="tx1"/>
                </a:solidFill>
                <a:effectLst/>
                <a:latin typeface="+mn-lt"/>
                <a:ea typeface="+mn-ea"/>
                <a:cs typeface="+mn-cs"/>
              </a:rPr>
              <a:t>中的主要计算量在于</a:t>
            </a:r>
            <a:r>
              <a:rPr lang="zh-CN" altLang="en-US" dirty="0"/>
              <a:t>卷积</a:t>
            </a:r>
            <a:r>
              <a:rPr lang="zh-CN" altLang="en-US" sz="1200" b="0" i="0" kern="1200" dirty="0">
                <a:solidFill>
                  <a:schemeClr val="tx1"/>
                </a:solidFill>
                <a:effectLst/>
                <a:latin typeface="+mn-lt"/>
                <a:ea typeface="+mn-ea"/>
                <a:cs typeface="+mn-cs"/>
              </a:rPr>
              <a:t>计算，</a:t>
            </a:r>
            <a:r>
              <a:rPr lang="zh-CN" altLang="en-US" dirty="0"/>
              <a:t>卷积</a:t>
            </a:r>
            <a:r>
              <a:rPr lang="zh-CN" altLang="en-US" sz="1200" b="0" i="0" kern="1200" dirty="0">
                <a:solidFill>
                  <a:schemeClr val="tx1"/>
                </a:solidFill>
                <a:effectLst/>
                <a:latin typeface="+mn-lt"/>
                <a:ea typeface="+mn-ea"/>
                <a:cs typeface="+mn-cs"/>
              </a:rPr>
              <a:t>计算本质上是矩阵分析的问题，所以要对一个网络进行压缩，我们首先想到的是对矩阵运算进行一个简化。对于二维矩阵运算来说</a:t>
            </a:r>
            <a:r>
              <a:rPr lang="en-US" altLang="zh-CN" sz="1200" b="0" i="0" kern="1200" dirty="0">
                <a:solidFill>
                  <a:schemeClr val="tx1"/>
                </a:solidFill>
                <a:effectLst/>
                <a:latin typeface="+mn-lt"/>
                <a:ea typeface="+mn-ea"/>
                <a:cs typeface="+mn-cs"/>
              </a:rPr>
              <a:t>SVD</a:t>
            </a:r>
            <a:r>
              <a:rPr lang="zh-CN" altLang="en-US" sz="1200" b="0" i="0" kern="1200" dirty="0">
                <a:solidFill>
                  <a:schemeClr val="tx1"/>
                </a:solidFill>
                <a:effectLst/>
                <a:latin typeface="+mn-lt"/>
                <a:ea typeface="+mn-ea"/>
                <a:cs typeface="+mn-cs"/>
              </a:rPr>
              <a:t>是非常好的简化方法，对于高维矩阵的运算往往会涉及到</a:t>
            </a:r>
            <a:r>
              <a:rPr lang="zh-CN" altLang="en-US" dirty="0"/>
              <a:t>张量</a:t>
            </a:r>
            <a:r>
              <a:rPr lang="zh-CN" altLang="en-US" sz="1200" b="0" i="0" kern="1200" dirty="0">
                <a:solidFill>
                  <a:schemeClr val="tx1"/>
                </a:solidFill>
                <a:effectLst/>
                <a:latin typeface="+mn-lt"/>
                <a:ea typeface="+mn-ea"/>
                <a:cs typeface="+mn-cs"/>
              </a:rPr>
              <a:t>分解方法来做加速和压缩，主要是</a:t>
            </a:r>
            <a:r>
              <a:rPr lang="en-US" altLang="zh-CN" sz="1200" b="0" i="0" kern="1200" dirty="0">
                <a:solidFill>
                  <a:schemeClr val="tx1"/>
                </a:solidFill>
                <a:effectLst/>
                <a:latin typeface="+mn-lt"/>
                <a:ea typeface="+mn-ea"/>
                <a:cs typeface="+mn-cs"/>
              </a:rPr>
              <a:t>CP</a:t>
            </a:r>
            <a:r>
              <a:rPr lang="zh-CN" altLang="en-US" sz="1200" b="0" i="0" kern="1200" dirty="0">
                <a:solidFill>
                  <a:schemeClr val="tx1"/>
                </a:solidFill>
                <a:effectLst/>
                <a:latin typeface="+mn-lt"/>
                <a:ea typeface="+mn-ea"/>
                <a:cs typeface="+mn-cs"/>
              </a:rPr>
              <a:t>分解、</a:t>
            </a:r>
            <a:r>
              <a:rPr lang="en-US" altLang="zh-CN" sz="1200" b="0" i="0" kern="1200" dirty="0">
                <a:solidFill>
                  <a:schemeClr val="tx1"/>
                </a:solidFill>
                <a:effectLst/>
                <a:latin typeface="+mn-lt"/>
                <a:ea typeface="+mn-ea"/>
                <a:cs typeface="+mn-cs"/>
              </a:rPr>
              <a:t>Tucker</a:t>
            </a:r>
            <a:r>
              <a:rPr lang="zh-CN" altLang="en-US" sz="1200" b="0" i="0" kern="1200" dirty="0">
                <a:solidFill>
                  <a:schemeClr val="tx1"/>
                </a:solidFill>
                <a:effectLst/>
                <a:latin typeface="+mn-lt"/>
                <a:ea typeface="+mn-ea"/>
                <a:cs typeface="+mn-cs"/>
              </a:rPr>
              <a:t>分解、</a:t>
            </a:r>
            <a:r>
              <a:rPr lang="en-US" altLang="zh-CN" dirty="0"/>
              <a:t>Tensor </a:t>
            </a:r>
            <a:r>
              <a:rPr lang="en-US" altLang="zh-CN" sz="1200" b="0" i="0" kern="1200" dirty="0">
                <a:solidFill>
                  <a:schemeClr val="tx1"/>
                </a:solidFill>
                <a:effectLst/>
                <a:latin typeface="+mn-lt"/>
                <a:ea typeface="+mn-ea"/>
                <a:cs typeface="+mn-cs"/>
              </a:rPr>
              <a:t>Train</a:t>
            </a:r>
            <a:r>
              <a:rPr lang="zh-CN" altLang="en-US" sz="1200" b="0" i="0" kern="1200" dirty="0">
                <a:solidFill>
                  <a:schemeClr val="tx1"/>
                </a:solidFill>
                <a:effectLst/>
                <a:latin typeface="+mn-lt"/>
                <a:ea typeface="+mn-ea"/>
                <a:cs typeface="+mn-cs"/>
              </a:rPr>
              <a:t>分解和</a:t>
            </a:r>
            <a:r>
              <a:rPr lang="en-US" altLang="zh-CN" sz="1200" b="0" i="0" kern="1200" dirty="0">
                <a:solidFill>
                  <a:schemeClr val="tx1"/>
                </a:solidFill>
                <a:effectLst/>
                <a:latin typeface="+mn-lt"/>
                <a:ea typeface="+mn-ea"/>
                <a:cs typeface="+mn-cs"/>
              </a:rPr>
              <a:t>Block Term</a:t>
            </a:r>
            <a:r>
              <a:rPr lang="zh-CN" altLang="en-US" sz="1200" b="0" i="0" kern="1200" dirty="0">
                <a:solidFill>
                  <a:schemeClr val="tx1"/>
                </a:solidFill>
                <a:effectLst/>
                <a:latin typeface="+mn-lt"/>
                <a:ea typeface="+mn-ea"/>
                <a:cs typeface="+mn-cs"/>
              </a:rPr>
              <a:t>分解。</a:t>
            </a:r>
            <a:r>
              <a:rPr lang="en-US" altLang="zh-CN" sz="1200" b="0" i="0" kern="1200" dirty="0">
                <a:solidFill>
                  <a:schemeClr val="tx1"/>
                </a:solidFill>
                <a:effectLst/>
                <a:latin typeface="+mn-lt"/>
                <a:ea typeface="+mn-ea"/>
                <a:cs typeface="+mn-cs"/>
              </a:rPr>
              <a:t>SVD</a:t>
            </a:r>
            <a:r>
              <a:rPr lang="zh-CN" altLang="en-US" sz="1200" b="0" i="0" kern="1200" dirty="0">
                <a:solidFill>
                  <a:schemeClr val="tx1"/>
                </a:solidFill>
                <a:effectLst/>
                <a:latin typeface="+mn-lt"/>
                <a:ea typeface="+mn-ea"/>
                <a:cs typeface="+mn-cs"/>
              </a:rPr>
              <a:t>就是二维的奇异值分解，我们就不讲了，今天以</a:t>
            </a:r>
            <a:r>
              <a:rPr lang="en-US" altLang="zh-CN" sz="1200" b="0" i="0" kern="1200" dirty="0">
                <a:solidFill>
                  <a:schemeClr val="tx1"/>
                </a:solidFill>
                <a:effectLst/>
                <a:latin typeface="+mn-lt"/>
                <a:ea typeface="+mn-ea"/>
                <a:cs typeface="+mn-cs"/>
              </a:rPr>
              <a:t>cp</a:t>
            </a:r>
            <a:r>
              <a:rPr lang="zh-CN" altLang="en-US" sz="1200" b="0" i="0" kern="1200" dirty="0">
                <a:solidFill>
                  <a:schemeClr val="tx1"/>
                </a:solidFill>
                <a:effectLst/>
                <a:latin typeface="+mn-lt"/>
                <a:ea typeface="+mn-ea"/>
                <a:cs typeface="+mn-cs"/>
              </a:rPr>
              <a:t>分解为例我们来详细看一下。</a:t>
            </a:r>
            <a:endParaRPr lang="zh-CN" altLang="en-US" dirty="0"/>
          </a:p>
        </p:txBody>
      </p:sp>
      <p:sp>
        <p:nvSpPr>
          <p:cNvPr id="4" name="灯片编号占位符 3"/>
          <p:cNvSpPr>
            <a:spLocks noGrp="1"/>
          </p:cNvSpPr>
          <p:nvPr>
            <p:ph type="sldNum" sz="quarter" idx="5"/>
          </p:nvPr>
        </p:nvSpPr>
        <p:spPr/>
        <p:txBody>
          <a:bodyPr/>
          <a:lstStyle/>
          <a:p>
            <a:fld id="{A8CA2288-5926-4515-8888-860C477A6B33}" type="slidenum">
              <a:rPr lang="zh-CN" altLang="en-US" smtClean="0"/>
              <a:t>8</a:t>
            </a:fld>
            <a:endParaRPr lang="zh-CN" altLang="en-US"/>
          </a:p>
        </p:txBody>
      </p:sp>
    </p:spTree>
    <p:extLst>
      <p:ext uri="{BB962C8B-B14F-4D97-AF65-F5344CB8AC3E}">
        <p14:creationId xmlns:p14="http://schemas.microsoft.com/office/powerpoint/2010/main" val="2972386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由于</a:t>
            </a:r>
            <a:r>
              <a:rPr lang="zh-CN" altLang="en-US" dirty="0"/>
              <a:t>卷积神经网络</a:t>
            </a:r>
            <a:r>
              <a:rPr lang="zh-CN" altLang="en-US" sz="1200" b="0" i="0" kern="1200" dirty="0">
                <a:solidFill>
                  <a:schemeClr val="tx1"/>
                </a:solidFill>
                <a:effectLst/>
                <a:latin typeface="+mn-lt"/>
                <a:ea typeface="+mn-ea"/>
                <a:cs typeface="+mn-cs"/>
              </a:rPr>
              <a:t>中的主要计算量在于</a:t>
            </a:r>
            <a:r>
              <a:rPr lang="zh-CN" altLang="en-US" dirty="0"/>
              <a:t>卷积</a:t>
            </a:r>
            <a:r>
              <a:rPr lang="zh-CN" altLang="en-US" sz="1200" b="0" i="0" kern="1200" dirty="0">
                <a:solidFill>
                  <a:schemeClr val="tx1"/>
                </a:solidFill>
                <a:effectLst/>
                <a:latin typeface="+mn-lt"/>
                <a:ea typeface="+mn-ea"/>
                <a:cs typeface="+mn-cs"/>
              </a:rPr>
              <a:t>计算，</a:t>
            </a:r>
            <a:r>
              <a:rPr lang="zh-CN" altLang="en-US" dirty="0"/>
              <a:t>卷积</a:t>
            </a:r>
            <a:r>
              <a:rPr lang="zh-CN" altLang="en-US" sz="1200" b="0" i="0" kern="1200" dirty="0">
                <a:solidFill>
                  <a:schemeClr val="tx1"/>
                </a:solidFill>
                <a:effectLst/>
                <a:latin typeface="+mn-lt"/>
                <a:ea typeface="+mn-ea"/>
                <a:cs typeface="+mn-cs"/>
              </a:rPr>
              <a:t>计算本质上是矩阵分析的问题，所以要对一个网络进行压缩，我们首先想到的是对矩阵运算进行一个简化。对于二维矩阵运算来说</a:t>
            </a:r>
            <a:r>
              <a:rPr lang="en-US" altLang="zh-CN" sz="1200" b="0" i="0" kern="1200" dirty="0">
                <a:solidFill>
                  <a:schemeClr val="tx1"/>
                </a:solidFill>
                <a:effectLst/>
                <a:latin typeface="+mn-lt"/>
                <a:ea typeface="+mn-ea"/>
                <a:cs typeface="+mn-cs"/>
              </a:rPr>
              <a:t>SVD</a:t>
            </a:r>
            <a:r>
              <a:rPr lang="zh-CN" altLang="en-US" sz="1200" b="0" i="0" kern="1200" dirty="0">
                <a:solidFill>
                  <a:schemeClr val="tx1"/>
                </a:solidFill>
                <a:effectLst/>
                <a:latin typeface="+mn-lt"/>
                <a:ea typeface="+mn-ea"/>
                <a:cs typeface="+mn-cs"/>
              </a:rPr>
              <a:t>是非常好的简化方法，对于高维矩阵的运算往往会涉及到</a:t>
            </a:r>
            <a:r>
              <a:rPr lang="zh-CN" altLang="en-US" dirty="0"/>
              <a:t>张量</a:t>
            </a:r>
            <a:r>
              <a:rPr lang="zh-CN" altLang="en-US" sz="1200" b="0" i="0" kern="1200" dirty="0">
                <a:solidFill>
                  <a:schemeClr val="tx1"/>
                </a:solidFill>
                <a:effectLst/>
                <a:latin typeface="+mn-lt"/>
                <a:ea typeface="+mn-ea"/>
                <a:cs typeface="+mn-cs"/>
              </a:rPr>
              <a:t>分解方法来做加速和压缩，主要是</a:t>
            </a:r>
            <a:r>
              <a:rPr lang="en-US" altLang="zh-CN" sz="1200" b="0" i="0" kern="1200" dirty="0">
                <a:solidFill>
                  <a:schemeClr val="tx1"/>
                </a:solidFill>
                <a:effectLst/>
                <a:latin typeface="+mn-lt"/>
                <a:ea typeface="+mn-ea"/>
                <a:cs typeface="+mn-cs"/>
              </a:rPr>
              <a:t>CP</a:t>
            </a:r>
            <a:r>
              <a:rPr lang="zh-CN" altLang="en-US" sz="1200" b="0" i="0" kern="1200" dirty="0">
                <a:solidFill>
                  <a:schemeClr val="tx1"/>
                </a:solidFill>
                <a:effectLst/>
                <a:latin typeface="+mn-lt"/>
                <a:ea typeface="+mn-ea"/>
                <a:cs typeface="+mn-cs"/>
              </a:rPr>
              <a:t>分解、</a:t>
            </a:r>
            <a:r>
              <a:rPr lang="en-US" altLang="zh-CN" sz="1200" b="0" i="0" kern="1200" dirty="0">
                <a:solidFill>
                  <a:schemeClr val="tx1"/>
                </a:solidFill>
                <a:effectLst/>
                <a:latin typeface="+mn-lt"/>
                <a:ea typeface="+mn-ea"/>
                <a:cs typeface="+mn-cs"/>
              </a:rPr>
              <a:t>Tucker</a:t>
            </a:r>
            <a:r>
              <a:rPr lang="zh-CN" altLang="en-US" sz="1200" b="0" i="0" kern="1200" dirty="0">
                <a:solidFill>
                  <a:schemeClr val="tx1"/>
                </a:solidFill>
                <a:effectLst/>
                <a:latin typeface="+mn-lt"/>
                <a:ea typeface="+mn-ea"/>
                <a:cs typeface="+mn-cs"/>
              </a:rPr>
              <a:t>分解、</a:t>
            </a:r>
            <a:r>
              <a:rPr lang="en-US" altLang="zh-CN" dirty="0"/>
              <a:t>Tensor </a:t>
            </a:r>
            <a:r>
              <a:rPr lang="en-US" altLang="zh-CN" sz="1200" b="0" i="0" kern="1200" dirty="0">
                <a:solidFill>
                  <a:schemeClr val="tx1"/>
                </a:solidFill>
                <a:effectLst/>
                <a:latin typeface="+mn-lt"/>
                <a:ea typeface="+mn-ea"/>
                <a:cs typeface="+mn-cs"/>
              </a:rPr>
              <a:t>Train</a:t>
            </a:r>
            <a:r>
              <a:rPr lang="zh-CN" altLang="en-US" sz="1200" b="0" i="0" kern="1200" dirty="0">
                <a:solidFill>
                  <a:schemeClr val="tx1"/>
                </a:solidFill>
                <a:effectLst/>
                <a:latin typeface="+mn-lt"/>
                <a:ea typeface="+mn-ea"/>
                <a:cs typeface="+mn-cs"/>
              </a:rPr>
              <a:t>分解和</a:t>
            </a:r>
            <a:r>
              <a:rPr lang="en-US" altLang="zh-CN" sz="1200" b="0" i="0" kern="1200" dirty="0">
                <a:solidFill>
                  <a:schemeClr val="tx1"/>
                </a:solidFill>
                <a:effectLst/>
                <a:latin typeface="+mn-lt"/>
                <a:ea typeface="+mn-ea"/>
                <a:cs typeface="+mn-cs"/>
              </a:rPr>
              <a:t>Block Term</a:t>
            </a:r>
            <a:r>
              <a:rPr lang="zh-CN" altLang="en-US" sz="1200" b="0" i="0" kern="1200" dirty="0">
                <a:solidFill>
                  <a:schemeClr val="tx1"/>
                </a:solidFill>
                <a:effectLst/>
                <a:latin typeface="+mn-lt"/>
                <a:ea typeface="+mn-ea"/>
                <a:cs typeface="+mn-cs"/>
              </a:rPr>
              <a:t>分解。</a:t>
            </a:r>
            <a:r>
              <a:rPr lang="en-US" altLang="zh-CN" sz="1200" b="0" i="0" kern="1200" dirty="0">
                <a:solidFill>
                  <a:schemeClr val="tx1"/>
                </a:solidFill>
                <a:effectLst/>
                <a:latin typeface="+mn-lt"/>
                <a:ea typeface="+mn-ea"/>
                <a:cs typeface="+mn-cs"/>
              </a:rPr>
              <a:t>SVD</a:t>
            </a:r>
            <a:r>
              <a:rPr lang="zh-CN" altLang="en-US" sz="1200" b="0" i="0" kern="1200" dirty="0">
                <a:solidFill>
                  <a:schemeClr val="tx1"/>
                </a:solidFill>
                <a:effectLst/>
                <a:latin typeface="+mn-lt"/>
                <a:ea typeface="+mn-ea"/>
                <a:cs typeface="+mn-cs"/>
              </a:rPr>
              <a:t>就是二维的奇异值分解，我们就不讲了，今天以</a:t>
            </a:r>
            <a:r>
              <a:rPr lang="en-US" altLang="zh-CN" sz="1200" b="0" i="0" kern="1200" dirty="0">
                <a:solidFill>
                  <a:schemeClr val="tx1"/>
                </a:solidFill>
                <a:effectLst/>
                <a:latin typeface="+mn-lt"/>
                <a:ea typeface="+mn-ea"/>
                <a:cs typeface="+mn-cs"/>
              </a:rPr>
              <a:t>cp</a:t>
            </a:r>
            <a:r>
              <a:rPr lang="zh-CN" altLang="en-US" sz="1200" b="0" i="0" kern="1200" dirty="0">
                <a:solidFill>
                  <a:schemeClr val="tx1"/>
                </a:solidFill>
                <a:effectLst/>
                <a:latin typeface="+mn-lt"/>
                <a:ea typeface="+mn-ea"/>
                <a:cs typeface="+mn-cs"/>
              </a:rPr>
              <a:t>分解为例我们来详细看一下。</a:t>
            </a:r>
            <a:endParaRPr lang="zh-CN" altLang="en-US" dirty="0"/>
          </a:p>
        </p:txBody>
      </p:sp>
      <p:sp>
        <p:nvSpPr>
          <p:cNvPr id="4" name="灯片编号占位符 3"/>
          <p:cNvSpPr>
            <a:spLocks noGrp="1"/>
          </p:cNvSpPr>
          <p:nvPr>
            <p:ph type="sldNum" sz="quarter" idx="5"/>
          </p:nvPr>
        </p:nvSpPr>
        <p:spPr/>
        <p:txBody>
          <a:bodyPr/>
          <a:lstStyle/>
          <a:p>
            <a:fld id="{A8CA2288-5926-4515-8888-860C477A6B33}" type="slidenum">
              <a:rPr lang="zh-CN" altLang="en-US" smtClean="0"/>
              <a:t>9</a:t>
            </a:fld>
            <a:endParaRPr lang="zh-CN" altLang="en-US"/>
          </a:p>
        </p:txBody>
      </p:sp>
    </p:spTree>
    <p:extLst>
      <p:ext uri="{BB962C8B-B14F-4D97-AF65-F5344CB8AC3E}">
        <p14:creationId xmlns:p14="http://schemas.microsoft.com/office/powerpoint/2010/main" val="24192694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E735B6-6701-4CB6-856E-59824829EDD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7C6B15-AA70-4D33-BBA8-A937CD192B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AE33EEE-12A7-4AA2-80B3-2852E7998685}"/>
              </a:ext>
            </a:extLst>
          </p:cNvPr>
          <p:cNvSpPr>
            <a:spLocks noGrp="1"/>
          </p:cNvSpPr>
          <p:nvPr>
            <p:ph type="dt" sz="half" idx="10"/>
          </p:nvPr>
        </p:nvSpPr>
        <p:spPr/>
        <p:txBody>
          <a:bodyPr/>
          <a:lstStyle/>
          <a:p>
            <a:fld id="{6B49E9F6-3C24-4C41-B64D-A78F2C768D8D}" type="datetime1">
              <a:rPr lang="zh-CN" altLang="en-US" smtClean="0"/>
              <a:t>2019/5/22</a:t>
            </a:fld>
            <a:endParaRPr lang="zh-CN" altLang="en-US"/>
          </a:p>
        </p:txBody>
      </p:sp>
      <p:sp>
        <p:nvSpPr>
          <p:cNvPr id="5" name="页脚占位符 4">
            <a:extLst>
              <a:ext uri="{FF2B5EF4-FFF2-40B4-BE49-F238E27FC236}">
                <a16:creationId xmlns:a16="http://schemas.microsoft.com/office/drawing/2014/main" id="{51C2FD4E-6797-40F5-892C-F22433498652}"/>
              </a:ext>
            </a:extLst>
          </p:cNvPr>
          <p:cNvSpPr>
            <a:spLocks noGrp="1"/>
          </p:cNvSpPr>
          <p:nvPr>
            <p:ph type="ftr" sz="quarter" idx="11"/>
          </p:nvPr>
        </p:nvSpPr>
        <p:spPr/>
        <p:txBody>
          <a:bodyPr/>
          <a:lstStyle/>
          <a:p>
            <a:r>
              <a:rPr lang="zh-CN" altLang="en-US"/>
              <a:t>复旦类脑芯片与片上系统研究院</a:t>
            </a:r>
          </a:p>
        </p:txBody>
      </p:sp>
      <p:sp>
        <p:nvSpPr>
          <p:cNvPr id="6" name="灯片编号占位符 5">
            <a:extLst>
              <a:ext uri="{FF2B5EF4-FFF2-40B4-BE49-F238E27FC236}">
                <a16:creationId xmlns:a16="http://schemas.microsoft.com/office/drawing/2014/main" id="{F02839D2-D39F-4046-9227-F71DD5BBE4F9}"/>
              </a:ext>
            </a:extLst>
          </p:cNvPr>
          <p:cNvSpPr>
            <a:spLocks noGrp="1"/>
          </p:cNvSpPr>
          <p:nvPr>
            <p:ph type="sldNum" sz="quarter" idx="12"/>
          </p:nvPr>
        </p:nvSpPr>
        <p:spPr/>
        <p:txBody>
          <a:bodyPr/>
          <a:lstStyle/>
          <a:p>
            <a:fld id="{7E7C4DA3-8E05-4586-A19A-6DB36D3901B9}" type="slidenum">
              <a:rPr lang="zh-CN" altLang="en-US" smtClean="0"/>
              <a:pPr/>
              <a:t>‹#›</a:t>
            </a:fld>
            <a:r>
              <a:rPr lang="en-US" altLang="zh-CN" dirty="0"/>
              <a:t>/28</a:t>
            </a:r>
            <a:endParaRPr lang="zh-CN" altLang="en-US" dirty="0"/>
          </a:p>
        </p:txBody>
      </p:sp>
    </p:spTree>
    <p:extLst>
      <p:ext uri="{BB962C8B-B14F-4D97-AF65-F5344CB8AC3E}">
        <p14:creationId xmlns:p14="http://schemas.microsoft.com/office/powerpoint/2010/main" val="1440024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247C33-7D01-4301-A288-8F349CE5155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CE7CED2-5D71-4612-B3D6-A2971A24F683}"/>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14DFC2C-CC63-411A-980D-83998C4714A4}"/>
              </a:ext>
            </a:extLst>
          </p:cNvPr>
          <p:cNvSpPr>
            <a:spLocks noGrp="1"/>
          </p:cNvSpPr>
          <p:nvPr>
            <p:ph type="dt" sz="half" idx="10"/>
          </p:nvPr>
        </p:nvSpPr>
        <p:spPr/>
        <p:txBody>
          <a:bodyPr/>
          <a:lstStyle/>
          <a:p>
            <a:fld id="{D7ABA612-23DC-4880-95CA-4EABC71E8ECC}" type="datetime1">
              <a:rPr lang="zh-CN" altLang="en-US" smtClean="0"/>
              <a:t>2019/5/22</a:t>
            </a:fld>
            <a:endParaRPr lang="zh-CN" altLang="en-US"/>
          </a:p>
        </p:txBody>
      </p:sp>
      <p:sp>
        <p:nvSpPr>
          <p:cNvPr id="5" name="页脚占位符 4">
            <a:extLst>
              <a:ext uri="{FF2B5EF4-FFF2-40B4-BE49-F238E27FC236}">
                <a16:creationId xmlns:a16="http://schemas.microsoft.com/office/drawing/2014/main" id="{94C54260-B766-4BE3-BCF0-F442F3720C95}"/>
              </a:ext>
            </a:extLst>
          </p:cNvPr>
          <p:cNvSpPr>
            <a:spLocks noGrp="1"/>
          </p:cNvSpPr>
          <p:nvPr>
            <p:ph type="ftr" sz="quarter" idx="11"/>
          </p:nvPr>
        </p:nvSpPr>
        <p:spPr/>
        <p:txBody>
          <a:bodyPr/>
          <a:lstStyle/>
          <a:p>
            <a:r>
              <a:rPr lang="zh-CN" altLang="en-US"/>
              <a:t>复旦类脑芯片与片上系统研究院</a:t>
            </a:r>
          </a:p>
        </p:txBody>
      </p:sp>
      <p:sp>
        <p:nvSpPr>
          <p:cNvPr id="6" name="灯片编号占位符 5">
            <a:extLst>
              <a:ext uri="{FF2B5EF4-FFF2-40B4-BE49-F238E27FC236}">
                <a16:creationId xmlns:a16="http://schemas.microsoft.com/office/drawing/2014/main" id="{F2B04A5B-FDAF-4B52-AB3F-354D0F73F678}"/>
              </a:ext>
            </a:extLst>
          </p:cNvPr>
          <p:cNvSpPr>
            <a:spLocks noGrp="1"/>
          </p:cNvSpPr>
          <p:nvPr>
            <p:ph type="sldNum" sz="quarter" idx="12"/>
          </p:nvPr>
        </p:nvSpPr>
        <p:spPr/>
        <p:txBody>
          <a:bodyPr/>
          <a:lstStyle/>
          <a:p>
            <a:fld id="{7E7C4DA3-8E05-4586-A19A-6DB36D3901B9}" type="slidenum">
              <a:rPr lang="zh-CN" altLang="en-US" smtClean="0"/>
              <a:t>‹#›</a:t>
            </a:fld>
            <a:endParaRPr lang="zh-CN" altLang="en-US"/>
          </a:p>
        </p:txBody>
      </p:sp>
    </p:spTree>
    <p:extLst>
      <p:ext uri="{BB962C8B-B14F-4D97-AF65-F5344CB8AC3E}">
        <p14:creationId xmlns:p14="http://schemas.microsoft.com/office/powerpoint/2010/main" val="4111140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94ABF46-51AA-4706-A2CF-50DE11F1B94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4C2C028-8026-45E3-805B-9753BF7DB1F3}"/>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A502B75-DE08-45CE-B05C-8B175A3A2350}"/>
              </a:ext>
            </a:extLst>
          </p:cNvPr>
          <p:cNvSpPr>
            <a:spLocks noGrp="1"/>
          </p:cNvSpPr>
          <p:nvPr>
            <p:ph type="dt" sz="half" idx="10"/>
          </p:nvPr>
        </p:nvSpPr>
        <p:spPr/>
        <p:txBody>
          <a:bodyPr/>
          <a:lstStyle/>
          <a:p>
            <a:fld id="{5F5FB016-0A71-417C-9950-C0309FF8BB64}" type="datetime1">
              <a:rPr lang="zh-CN" altLang="en-US" smtClean="0"/>
              <a:t>2019/5/22</a:t>
            </a:fld>
            <a:endParaRPr lang="zh-CN" altLang="en-US"/>
          </a:p>
        </p:txBody>
      </p:sp>
      <p:sp>
        <p:nvSpPr>
          <p:cNvPr id="5" name="页脚占位符 4">
            <a:extLst>
              <a:ext uri="{FF2B5EF4-FFF2-40B4-BE49-F238E27FC236}">
                <a16:creationId xmlns:a16="http://schemas.microsoft.com/office/drawing/2014/main" id="{6C6A4EEA-618B-4A42-ADDB-2233EB7B418D}"/>
              </a:ext>
            </a:extLst>
          </p:cNvPr>
          <p:cNvSpPr>
            <a:spLocks noGrp="1"/>
          </p:cNvSpPr>
          <p:nvPr>
            <p:ph type="ftr" sz="quarter" idx="11"/>
          </p:nvPr>
        </p:nvSpPr>
        <p:spPr/>
        <p:txBody>
          <a:bodyPr/>
          <a:lstStyle/>
          <a:p>
            <a:r>
              <a:rPr lang="zh-CN" altLang="en-US"/>
              <a:t>复旦类脑芯片与片上系统研究院</a:t>
            </a:r>
          </a:p>
        </p:txBody>
      </p:sp>
      <p:sp>
        <p:nvSpPr>
          <p:cNvPr id="6" name="灯片编号占位符 5">
            <a:extLst>
              <a:ext uri="{FF2B5EF4-FFF2-40B4-BE49-F238E27FC236}">
                <a16:creationId xmlns:a16="http://schemas.microsoft.com/office/drawing/2014/main" id="{EE760CB8-C989-4BCC-A71A-C87BA21F8C16}"/>
              </a:ext>
            </a:extLst>
          </p:cNvPr>
          <p:cNvSpPr>
            <a:spLocks noGrp="1"/>
          </p:cNvSpPr>
          <p:nvPr>
            <p:ph type="sldNum" sz="quarter" idx="12"/>
          </p:nvPr>
        </p:nvSpPr>
        <p:spPr/>
        <p:txBody>
          <a:bodyPr/>
          <a:lstStyle/>
          <a:p>
            <a:fld id="{7E7C4DA3-8E05-4586-A19A-6DB36D3901B9}" type="slidenum">
              <a:rPr lang="zh-CN" altLang="en-US" smtClean="0"/>
              <a:t>‹#›</a:t>
            </a:fld>
            <a:endParaRPr lang="zh-CN" altLang="en-US"/>
          </a:p>
        </p:txBody>
      </p:sp>
    </p:spTree>
    <p:extLst>
      <p:ext uri="{BB962C8B-B14F-4D97-AF65-F5344CB8AC3E}">
        <p14:creationId xmlns:p14="http://schemas.microsoft.com/office/powerpoint/2010/main" val="40111986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节标题">
    <p:bg>
      <p:bgPr>
        <a:solidFill>
          <a:srgbClr val="004F8A"/>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lgn="ctr">
              <a:defRPr sz="6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0CC4D549-0093-4244-AD0D-ECFD4BA216E8}" type="datetime1">
              <a:rPr lang="zh-CN" altLang="en-US" smtClean="0"/>
              <a:t>2019/5/22</a:t>
            </a:fld>
            <a:endParaRPr lang="zh-CN" altLang="en-US"/>
          </a:p>
        </p:txBody>
      </p:sp>
      <p:sp>
        <p:nvSpPr>
          <p:cNvPr id="5" name="页脚占位符 4"/>
          <p:cNvSpPr>
            <a:spLocks noGrp="1"/>
          </p:cNvSpPr>
          <p:nvPr>
            <p:ph type="ftr" sz="quarter" idx="11"/>
          </p:nvPr>
        </p:nvSpPr>
        <p:spPr/>
        <p:txBody>
          <a:bodyPr/>
          <a:lstStyle/>
          <a:p>
            <a:r>
              <a:rPr lang="zh-CN" altLang="en-US"/>
              <a:t>复旦类脑芯片与片上系统研究院</a:t>
            </a:r>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9" name="图片占位符 8"/>
          <p:cNvSpPr>
            <a:spLocks noGrp="1"/>
          </p:cNvSpPr>
          <p:nvPr>
            <p:ph type="pic" sz="quarter" idx="13"/>
          </p:nvPr>
        </p:nvSpPr>
        <p:spPr>
          <a:xfrm>
            <a:off x="0" y="0"/>
            <a:ext cx="6813176" cy="6858000"/>
          </a:xfrm>
          <a:ln>
            <a:noFill/>
          </a:ln>
        </p:spPr>
        <p:txBody>
          <a:bodyPr/>
          <a:lstStyle/>
          <a:p>
            <a:endParaRPr lang="zh-CN" altLang="en-US" dirty="0"/>
          </a:p>
        </p:txBody>
      </p:sp>
    </p:spTree>
    <p:extLst>
      <p:ext uri="{BB962C8B-B14F-4D97-AF65-F5344CB8AC3E}">
        <p14:creationId xmlns:p14="http://schemas.microsoft.com/office/powerpoint/2010/main" val="22283622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圆角矩形 6"/>
          <p:cNvSpPr/>
          <p:nvPr userDrawn="1"/>
        </p:nvSpPr>
        <p:spPr>
          <a:xfrm>
            <a:off x="2019869" y="5501898"/>
            <a:ext cx="10172131" cy="1284102"/>
          </a:xfrm>
          <a:prstGeom prst="roundRect">
            <a:avLst>
              <a:gd name="adj" fmla="val 0"/>
            </a:avLst>
          </a:prstGeom>
          <a:solidFill>
            <a:srgbClr val="004F8A">
              <a:alpha val="9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userDrawn="1"/>
        </p:nvSpPr>
        <p:spPr>
          <a:xfrm>
            <a:off x="0" y="5501898"/>
            <a:ext cx="3048000" cy="1284102"/>
          </a:xfrm>
          <a:custGeom>
            <a:avLst/>
            <a:gdLst>
              <a:gd name="connsiteX0" fmla="*/ 0 w 3036468"/>
              <a:gd name="connsiteY0" fmla="*/ 0 h 1800000"/>
              <a:gd name="connsiteX1" fmla="*/ 3036468 w 3036468"/>
              <a:gd name="connsiteY1" fmla="*/ 0 h 1800000"/>
              <a:gd name="connsiteX2" fmla="*/ 2061536 w 3036468"/>
              <a:gd name="connsiteY2" fmla="*/ 1800000 h 1800000"/>
              <a:gd name="connsiteX3" fmla="*/ 0 w 3036468"/>
              <a:gd name="connsiteY3" fmla="*/ 1800000 h 1800000"/>
            </a:gdLst>
            <a:ahLst/>
            <a:cxnLst>
              <a:cxn ang="0">
                <a:pos x="connsiteX0" y="connsiteY0"/>
              </a:cxn>
              <a:cxn ang="0">
                <a:pos x="connsiteX1" y="connsiteY1"/>
              </a:cxn>
              <a:cxn ang="0">
                <a:pos x="connsiteX2" y="connsiteY2"/>
              </a:cxn>
              <a:cxn ang="0">
                <a:pos x="connsiteX3" y="connsiteY3"/>
              </a:cxn>
            </a:cxnLst>
            <a:rect l="l" t="t" r="r" b="b"/>
            <a:pathLst>
              <a:path w="3036468" h="1800000">
                <a:moveTo>
                  <a:pt x="0" y="0"/>
                </a:moveTo>
                <a:lnTo>
                  <a:pt x="3036468" y="0"/>
                </a:lnTo>
                <a:lnTo>
                  <a:pt x="2061536" y="1800000"/>
                </a:lnTo>
                <a:lnTo>
                  <a:pt x="0" y="1800000"/>
                </a:lnTo>
                <a:close/>
              </a:path>
            </a:pathLst>
          </a:cu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5429898"/>
            <a:ext cx="12192000" cy="72000"/>
          </a:xfrm>
          <a:prstGeom prst="rec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userDrawn="1"/>
        </p:nvSpPr>
        <p:spPr>
          <a:xfrm>
            <a:off x="0" y="6786000"/>
            <a:ext cx="12192000" cy="72000"/>
          </a:xfrm>
          <a:prstGeom prst="rec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2743201" y="5970198"/>
            <a:ext cx="9448799" cy="522360"/>
          </a:xfrm>
        </p:spPr>
        <p:txBody>
          <a:bodyPr anchor="ctr"/>
          <a:lstStyle>
            <a:lvl1pPr algn="l">
              <a:defRPr sz="60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09E85CAD-E258-4D3B-ADD7-A7217BBD818A}" type="datetime1">
              <a:rPr lang="zh-CN" altLang="en-US" smtClean="0"/>
              <a:t>2019/5/22</a:t>
            </a:fld>
            <a:endParaRPr lang="zh-CN" altLang="en-US"/>
          </a:p>
        </p:txBody>
      </p:sp>
      <p:sp>
        <p:nvSpPr>
          <p:cNvPr id="5" name="页脚占位符 4"/>
          <p:cNvSpPr>
            <a:spLocks noGrp="1"/>
          </p:cNvSpPr>
          <p:nvPr>
            <p:ph type="ftr" sz="quarter" idx="11"/>
          </p:nvPr>
        </p:nvSpPr>
        <p:spPr/>
        <p:txBody>
          <a:bodyPr/>
          <a:lstStyle/>
          <a:p>
            <a:r>
              <a:rPr lang="zh-CN" altLang="en-US"/>
              <a:t>复旦类脑芯片与片上系统研究院</a:t>
            </a:r>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00362" y="5611454"/>
            <a:ext cx="1100407" cy="1103640"/>
          </a:xfrm>
          <a:prstGeom prst="rect">
            <a:avLst/>
          </a:prstGeom>
        </p:spPr>
      </p:pic>
    </p:spTree>
    <p:extLst>
      <p:ext uri="{BB962C8B-B14F-4D97-AF65-F5344CB8AC3E}">
        <p14:creationId xmlns:p14="http://schemas.microsoft.com/office/powerpoint/2010/main" val="24494072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 name="任意多边形 9"/>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latin typeface="微软雅黑" panose="020B0503020204020204" pitchFamily="34" charset="-122"/>
                <a:ea typeface="微软雅黑" panose="020B0503020204020204" pitchFamily="34" charset="-122"/>
              </a:defRPr>
            </a:lvl1pPr>
            <a:lvl2pPr>
              <a:defRPr>
                <a:latin typeface="微软雅黑" panose="020B0503020204020204" pitchFamily="34" charset="-122"/>
                <a:ea typeface="微软雅黑" panose="020B0503020204020204" pitchFamily="34" charset="-122"/>
              </a:defRPr>
            </a:lvl2pPr>
            <a:lvl3pPr>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801BCF9F-08AE-40EF-B12D-18267628A98F}" type="datetime1">
              <a:rPr lang="zh-CN" altLang="en-US" smtClean="0"/>
              <a:t>2019/5/22</a:t>
            </a:fld>
            <a:endParaRPr lang="zh-CN" altLang="en-US"/>
          </a:p>
        </p:txBody>
      </p:sp>
      <p:sp>
        <p:nvSpPr>
          <p:cNvPr id="5" name="页脚占位符 4"/>
          <p:cNvSpPr>
            <a:spLocks noGrp="1"/>
          </p:cNvSpPr>
          <p:nvPr>
            <p:ph type="ftr" sz="quarter" idx="11"/>
          </p:nvPr>
        </p:nvSpPr>
        <p:spPr/>
        <p:txBody>
          <a:bodyPr/>
          <a:lstStyle/>
          <a:p>
            <a:r>
              <a:rPr lang="zh-CN" altLang="en-US"/>
              <a:t>复旦类脑芯片与片上系统研究院</a:t>
            </a:r>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11" name="矩形 10"/>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662" y="238790"/>
            <a:ext cx="528467" cy="530020"/>
          </a:xfrm>
          <a:prstGeom prst="rect">
            <a:avLst/>
          </a:prstGeom>
        </p:spPr>
      </p:pic>
    </p:spTree>
    <p:extLst>
      <p:ext uri="{BB962C8B-B14F-4D97-AF65-F5344CB8AC3E}">
        <p14:creationId xmlns:p14="http://schemas.microsoft.com/office/powerpoint/2010/main" val="18709406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004F8A"/>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lgn="ctr">
              <a:defRPr sz="6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p:txBody>
          <a:bodyPr/>
          <a:lstStyle/>
          <a:p>
            <a:fld id="{A976F462-6B92-4704-AA9A-747868659FBC}" type="datetime1">
              <a:rPr lang="zh-CN" altLang="en-US" smtClean="0"/>
              <a:t>2019/5/22</a:t>
            </a:fld>
            <a:endParaRPr lang="zh-CN" altLang="en-US"/>
          </a:p>
        </p:txBody>
      </p:sp>
      <p:sp>
        <p:nvSpPr>
          <p:cNvPr id="5" name="页脚占位符 4"/>
          <p:cNvSpPr>
            <a:spLocks noGrp="1"/>
          </p:cNvSpPr>
          <p:nvPr>
            <p:ph type="ftr" sz="quarter" idx="11"/>
          </p:nvPr>
        </p:nvSpPr>
        <p:spPr/>
        <p:txBody>
          <a:bodyPr/>
          <a:lstStyle/>
          <a:p>
            <a:r>
              <a:rPr lang="zh-CN" altLang="en-US"/>
              <a:t>复旦类脑芯片与片上系统研究院</a:t>
            </a:r>
          </a:p>
        </p:txBody>
      </p:sp>
      <p:sp>
        <p:nvSpPr>
          <p:cNvPr id="6" name="灯片编号占位符 5"/>
          <p:cNvSpPr>
            <a:spLocks noGrp="1"/>
          </p:cNvSpPr>
          <p:nvPr>
            <p:ph type="sldNum" sz="quarter" idx="12"/>
          </p:nvPr>
        </p:nvSpPr>
        <p:spPr/>
        <p:txBody>
          <a:bodyPr/>
          <a:lstStyle/>
          <a:p>
            <a:fld id="{D81BC2DF-976F-4C49-92B9-E79BD60CFE9D}" type="slidenum">
              <a:rPr lang="zh-CN" altLang="en-US" smtClean="0"/>
              <a:t>‹#›</a:t>
            </a:fld>
            <a:endParaRPr lang="zh-CN" altLang="en-US"/>
          </a:p>
        </p:txBody>
      </p:sp>
      <p:sp>
        <p:nvSpPr>
          <p:cNvPr id="9" name="图片占位符 8"/>
          <p:cNvSpPr>
            <a:spLocks noGrp="1"/>
          </p:cNvSpPr>
          <p:nvPr>
            <p:ph type="pic" sz="quarter" idx="13"/>
          </p:nvPr>
        </p:nvSpPr>
        <p:spPr>
          <a:xfrm>
            <a:off x="0" y="0"/>
            <a:ext cx="6813176" cy="6858000"/>
          </a:xfrm>
          <a:ln>
            <a:noFill/>
          </a:ln>
        </p:spPr>
        <p:txBody>
          <a:bodyPr/>
          <a:lstStyle/>
          <a:p>
            <a:endParaRPr lang="zh-CN" altLang="en-US" dirty="0"/>
          </a:p>
        </p:txBody>
      </p:sp>
    </p:spTree>
    <p:extLst>
      <p:ext uri="{BB962C8B-B14F-4D97-AF65-F5344CB8AC3E}">
        <p14:creationId xmlns:p14="http://schemas.microsoft.com/office/powerpoint/2010/main" val="28977883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8" name="任意多边形 7"/>
          <p:cNvSpPr/>
          <p:nvPr userDrawn="1"/>
        </p:nvSpPr>
        <p:spPr>
          <a:xfrm>
            <a:off x="0" y="72000"/>
            <a:ext cx="1095825" cy="914400"/>
          </a:xfrm>
          <a:custGeom>
            <a:avLst/>
            <a:gdLst>
              <a:gd name="connsiteX0" fmla="*/ 0 w 1095825"/>
              <a:gd name="connsiteY0" fmla="*/ 0 h 914400"/>
              <a:gd name="connsiteX1" fmla="*/ 1095825 w 1095825"/>
              <a:gd name="connsiteY1" fmla="*/ 0 h 914400"/>
              <a:gd name="connsiteX2" fmla="*/ 608144 w 1095825"/>
              <a:gd name="connsiteY2" fmla="*/ 914400 h 914400"/>
              <a:gd name="connsiteX3" fmla="*/ 0 w 1095825"/>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1095825" h="914400">
                <a:moveTo>
                  <a:pt x="0" y="0"/>
                </a:moveTo>
                <a:lnTo>
                  <a:pt x="1095825" y="0"/>
                </a:lnTo>
                <a:lnTo>
                  <a:pt x="608144" y="914400"/>
                </a:lnTo>
                <a:lnTo>
                  <a:pt x="0" y="914400"/>
                </a:lnTo>
                <a:close/>
              </a:path>
            </a:pathLst>
          </a:cu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095824" y="72000"/>
            <a:ext cx="10257975" cy="914400"/>
          </a:xfrm>
        </p:spPr>
        <p:txBody>
          <a:bodyPr/>
          <a:lstStyle>
            <a:lvl1pPr>
              <a:defRPr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D8EF6340-23BC-486F-A672-31FA66DDD70A}" type="datetime1">
              <a:rPr lang="zh-CN" altLang="en-US" smtClean="0"/>
              <a:t>2019/5/22</a:t>
            </a:fld>
            <a:endParaRPr lang="zh-CN" altLang="en-US"/>
          </a:p>
        </p:txBody>
      </p:sp>
      <p:sp>
        <p:nvSpPr>
          <p:cNvPr id="4" name="页脚占位符 3"/>
          <p:cNvSpPr>
            <a:spLocks noGrp="1"/>
          </p:cNvSpPr>
          <p:nvPr>
            <p:ph type="ftr" sz="quarter" idx="11"/>
          </p:nvPr>
        </p:nvSpPr>
        <p:spPr/>
        <p:txBody>
          <a:bodyPr/>
          <a:lstStyle/>
          <a:p>
            <a:r>
              <a:rPr lang="zh-CN" altLang="en-US"/>
              <a:t>复旦类脑芯片与片上系统研究院</a:t>
            </a:r>
          </a:p>
        </p:txBody>
      </p:sp>
      <p:sp>
        <p:nvSpPr>
          <p:cNvPr id="5" name="灯片编号占位符 4"/>
          <p:cNvSpPr>
            <a:spLocks noGrp="1"/>
          </p:cNvSpPr>
          <p:nvPr>
            <p:ph type="sldNum" sz="quarter" idx="12"/>
          </p:nvPr>
        </p:nvSpPr>
        <p:spPr/>
        <p:txBody>
          <a:bodyPr/>
          <a:lstStyle/>
          <a:p>
            <a:fld id="{D81BC2DF-976F-4C49-92B9-E79BD60CFE9D}" type="slidenum">
              <a:rPr lang="zh-CN" altLang="en-US" smtClean="0"/>
              <a:pPr/>
              <a:t>‹#›</a:t>
            </a:fld>
            <a:r>
              <a:rPr lang="en-US" altLang="zh-CN" dirty="0"/>
              <a:t>/28</a:t>
            </a:r>
            <a:endParaRPr lang="zh-CN" altLang="en-US" dirty="0"/>
          </a:p>
        </p:txBody>
      </p:sp>
      <p:sp>
        <p:nvSpPr>
          <p:cNvPr id="10" name="矩形 9"/>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36662" y="238790"/>
            <a:ext cx="528467" cy="530020"/>
          </a:xfrm>
          <a:prstGeom prst="rect">
            <a:avLst/>
          </a:prstGeom>
        </p:spPr>
      </p:pic>
    </p:spTree>
    <p:extLst>
      <p:ext uri="{BB962C8B-B14F-4D97-AF65-F5344CB8AC3E}">
        <p14:creationId xmlns:p14="http://schemas.microsoft.com/office/powerpoint/2010/main" val="24648998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8E6E400-9A3E-4978-9776-DC9810F8838F}" type="datetime1">
              <a:rPr lang="zh-CN" altLang="en-US" smtClean="0"/>
              <a:t>2019/5/22</a:t>
            </a:fld>
            <a:endParaRPr lang="zh-CN" altLang="en-US"/>
          </a:p>
        </p:txBody>
      </p:sp>
      <p:sp>
        <p:nvSpPr>
          <p:cNvPr id="3" name="页脚占位符 2"/>
          <p:cNvSpPr>
            <a:spLocks noGrp="1"/>
          </p:cNvSpPr>
          <p:nvPr>
            <p:ph type="ftr" sz="quarter" idx="11"/>
          </p:nvPr>
        </p:nvSpPr>
        <p:spPr/>
        <p:txBody>
          <a:bodyPr/>
          <a:lstStyle/>
          <a:p>
            <a:r>
              <a:rPr lang="zh-CN" altLang="en-US"/>
              <a:t>复旦类脑芯片与片上系统研究院</a:t>
            </a:r>
          </a:p>
        </p:txBody>
      </p:sp>
      <p:sp>
        <p:nvSpPr>
          <p:cNvPr id="4" name="灯片编号占位符 3"/>
          <p:cNvSpPr>
            <a:spLocks noGrp="1"/>
          </p:cNvSpPr>
          <p:nvPr>
            <p:ph type="sldNum" sz="quarter" idx="12"/>
          </p:nvPr>
        </p:nvSpPr>
        <p:spPr/>
        <p:txBody>
          <a:bodyPr/>
          <a:lstStyle/>
          <a:p>
            <a:fld id="{D81BC2DF-976F-4C49-92B9-E79BD60CFE9D}" type="slidenum">
              <a:rPr lang="zh-CN" altLang="en-US" smtClean="0"/>
              <a:pPr/>
              <a:t>‹#›</a:t>
            </a:fld>
            <a:r>
              <a:rPr lang="en-US" altLang="zh-CN" dirty="0"/>
              <a:t>28</a:t>
            </a:r>
            <a:endParaRPr lang="zh-CN" altLang="en-US" dirty="0"/>
          </a:p>
        </p:txBody>
      </p:sp>
      <p:sp>
        <p:nvSpPr>
          <p:cNvPr id="5" name="矩形 4"/>
          <p:cNvSpPr/>
          <p:nvPr userDrawn="1"/>
        </p:nvSpPr>
        <p:spPr>
          <a:xfrm>
            <a:off x="0" y="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0" y="6786000"/>
            <a:ext cx="12192000" cy="720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878888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空白">
    <p:bg>
      <p:bgPr>
        <a:solidFill>
          <a:srgbClr val="004F8A"/>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5BC31E3-FCD0-4914-B254-B8AE711E2E63}" type="datetime1">
              <a:rPr lang="zh-CN" altLang="en-US" smtClean="0"/>
              <a:t>2019/5/22</a:t>
            </a:fld>
            <a:endParaRPr lang="zh-CN" altLang="en-US" dirty="0"/>
          </a:p>
        </p:txBody>
      </p:sp>
      <p:sp>
        <p:nvSpPr>
          <p:cNvPr id="3" name="页脚占位符 2"/>
          <p:cNvSpPr>
            <a:spLocks noGrp="1"/>
          </p:cNvSpPr>
          <p:nvPr>
            <p:ph type="ftr" sz="quarter" idx="11"/>
          </p:nvPr>
        </p:nvSpPr>
        <p:spPr/>
        <p:txBody>
          <a:bodyPr/>
          <a:lstStyle/>
          <a:p>
            <a:r>
              <a:rPr lang="zh-CN" altLang="en-US"/>
              <a:t>复旦类脑芯片与片上系统研究院</a:t>
            </a:r>
            <a:endParaRPr lang="zh-CN" altLang="en-US" dirty="0"/>
          </a:p>
        </p:txBody>
      </p:sp>
      <p:sp>
        <p:nvSpPr>
          <p:cNvPr id="4" name="灯片编号占位符 3"/>
          <p:cNvSpPr>
            <a:spLocks noGrp="1"/>
          </p:cNvSpPr>
          <p:nvPr>
            <p:ph type="sldNum" sz="quarter" idx="12"/>
          </p:nvPr>
        </p:nvSpPr>
        <p:spPr/>
        <p:txBody>
          <a:bodyPr/>
          <a:lstStyle/>
          <a:p>
            <a:fld id="{D81BC2DF-976F-4C49-92B9-E79BD60CFE9D}" type="slidenum">
              <a:rPr lang="zh-CN" altLang="en-US" smtClean="0"/>
              <a:pPr/>
              <a:t>‹#›</a:t>
            </a:fld>
            <a:r>
              <a:rPr lang="en-US" altLang="zh-CN" dirty="0"/>
              <a:t>/28</a:t>
            </a:r>
            <a:endParaRPr lang="zh-CN" altLang="en-US" dirty="0"/>
          </a:p>
        </p:txBody>
      </p:sp>
    </p:spTree>
    <p:extLst>
      <p:ext uri="{BB962C8B-B14F-4D97-AF65-F5344CB8AC3E}">
        <p14:creationId xmlns:p14="http://schemas.microsoft.com/office/powerpoint/2010/main" val="2693858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10" name="矩形 9"/>
          <p:cNvSpPr/>
          <p:nvPr userDrawn="1"/>
        </p:nvSpPr>
        <p:spPr>
          <a:xfrm>
            <a:off x="-1" y="1"/>
            <a:ext cx="10468725" cy="9525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6096000" y="6108700"/>
            <a:ext cx="6096000" cy="749300"/>
          </a:xfrm>
          <a:prstGeom prst="rect">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nvPr>
        </p:nvSpPr>
        <p:spPr/>
        <p:txBody>
          <a:bodyPr/>
          <a:lstStyle/>
          <a:p>
            <a:fld id="{11D7DC56-ECAF-4415-985C-A1F0DD7805CE}" type="datetime1">
              <a:rPr lang="zh-CN" altLang="en-US" smtClean="0"/>
              <a:t>2019/5/22</a:t>
            </a:fld>
            <a:endParaRPr lang="zh-CN" altLang="en-US"/>
          </a:p>
        </p:txBody>
      </p:sp>
      <p:sp>
        <p:nvSpPr>
          <p:cNvPr id="5" name="页脚占位符 4"/>
          <p:cNvSpPr>
            <a:spLocks noGrp="1"/>
          </p:cNvSpPr>
          <p:nvPr>
            <p:ph type="ftr" sz="quarter" idx="11"/>
          </p:nvPr>
        </p:nvSpPr>
        <p:spPr/>
        <p:txBody>
          <a:bodyPr/>
          <a:lstStyle/>
          <a:p>
            <a:r>
              <a:rPr lang="zh-CN" altLang="en-US"/>
              <a:t>复旦类脑芯片与片上系统研究院</a:t>
            </a:r>
          </a:p>
        </p:txBody>
      </p:sp>
      <p:sp>
        <p:nvSpPr>
          <p:cNvPr id="6" name="灯片编号占位符 5"/>
          <p:cNvSpPr>
            <a:spLocks noGrp="1"/>
          </p:cNvSpPr>
          <p:nvPr>
            <p:ph type="sldNum" sz="quarter" idx="12"/>
          </p:nvPr>
        </p:nvSpPr>
        <p:spPr/>
        <p:txBody>
          <a:bodyPr/>
          <a:lstStyle/>
          <a:p>
            <a:fld id="{4F89001C-556A-4238-A7E0-2B72E20C5D72}" type="slidenum">
              <a:rPr lang="zh-CN" altLang="en-US" smtClean="0"/>
              <a:t>‹#›</a:t>
            </a:fld>
            <a:endParaRPr lang="zh-CN" altLang="en-US"/>
          </a:p>
        </p:txBody>
      </p:sp>
      <p:sp>
        <p:nvSpPr>
          <p:cNvPr id="7" name="矩形 6"/>
          <p:cNvSpPr/>
          <p:nvPr userDrawn="1"/>
        </p:nvSpPr>
        <p:spPr>
          <a:xfrm>
            <a:off x="-6350" y="5349875"/>
            <a:ext cx="8286750" cy="1511300"/>
          </a:xfrm>
          <a:custGeom>
            <a:avLst/>
            <a:gdLst>
              <a:gd name="connsiteX0" fmla="*/ 0 w 7404100"/>
              <a:gd name="connsiteY0" fmla="*/ 0 h 1498600"/>
              <a:gd name="connsiteX1" fmla="*/ 7404100 w 7404100"/>
              <a:gd name="connsiteY1" fmla="*/ 0 h 1498600"/>
              <a:gd name="connsiteX2" fmla="*/ 7404100 w 7404100"/>
              <a:gd name="connsiteY2" fmla="*/ 1498600 h 1498600"/>
              <a:gd name="connsiteX3" fmla="*/ 0 w 7404100"/>
              <a:gd name="connsiteY3" fmla="*/ 1498600 h 1498600"/>
              <a:gd name="connsiteX4" fmla="*/ 0 w 7404100"/>
              <a:gd name="connsiteY4" fmla="*/ 0 h 1498600"/>
              <a:gd name="connsiteX0-1" fmla="*/ 0 w 7404100"/>
              <a:gd name="connsiteY0-2" fmla="*/ 0 h 1498600"/>
              <a:gd name="connsiteX1-3" fmla="*/ 6121400 w 7404100"/>
              <a:gd name="connsiteY1-4" fmla="*/ 0 h 1498600"/>
              <a:gd name="connsiteX2-5" fmla="*/ 7404100 w 7404100"/>
              <a:gd name="connsiteY2-6" fmla="*/ 1498600 h 1498600"/>
              <a:gd name="connsiteX3-7" fmla="*/ 0 w 7404100"/>
              <a:gd name="connsiteY3-8" fmla="*/ 1498600 h 1498600"/>
              <a:gd name="connsiteX4-9" fmla="*/ 0 w 7404100"/>
              <a:gd name="connsiteY4-10" fmla="*/ 0 h 1498600"/>
              <a:gd name="connsiteX0-11" fmla="*/ 0 w 8280400"/>
              <a:gd name="connsiteY0-12" fmla="*/ 0 h 1511300"/>
              <a:gd name="connsiteX1-13" fmla="*/ 6121400 w 8280400"/>
              <a:gd name="connsiteY1-14" fmla="*/ 0 h 1511300"/>
              <a:gd name="connsiteX2-15" fmla="*/ 8280400 w 8280400"/>
              <a:gd name="connsiteY2-16" fmla="*/ 1511300 h 1511300"/>
              <a:gd name="connsiteX3-17" fmla="*/ 0 w 8280400"/>
              <a:gd name="connsiteY3-18" fmla="*/ 1498600 h 1511300"/>
              <a:gd name="connsiteX4-19" fmla="*/ 0 w 8280400"/>
              <a:gd name="connsiteY4-20" fmla="*/ 0 h 1511300"/>
              <a:gd name="connsiteX0-21" fmla="*/ 6350 w 8286750"/>
              <a:gd name="connsiteY0-22" fmla="*/ 0 h 1511300"/>
              <a:gd name="connsiteX1-23" fmla="*/ 6127750 w 8286750"/>
              <a:gd name="connsiteY1-24" fmla="*/ 0 h 1511300"/>
              <a:gd name="connsiteX2-25" fmla="*/ 8286750 w 8286750"/>
              <a:gd name="connsiteY2-26" fmla="*/ 1511300 h 1511300"/>
              <a:gd name="connsiteX3-27" fmla="*/ 0 w 8286750"/>
              <a:gd name="connsiteY3-28" fmla="*/ 1504950 h 1511300"/>
              <a:gd name="connsiteX4-29" fmla="*/ 6350 w 8286750"/>
              <a:gd name="connsiteY4-30" fmla="*/ 0 h 15113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286750" h="1511300">
                <a:moveTo>
                  <a:pt x="6350" y="0"/>
                </a:moveTo>
                <a:lnTo>
                  <a:pt x="6127750" y="0"/>
                </a:lnTo>
                <a:lnTo>
                  <a:pt x="8286750" y="1511300"/>
                </a:lnTo>
                <a:lnTo>
                  <a:pt x="0" y="1504950"/>
                </a:lnTo>
                <a:cubicBezTo>
                  <a:pt x="2117" y="1003300"/>
                  <a:pt x="4233" y="501650"/>
                  <a:pt x="6350" y="0"/>
                </a:cubicBezTo>
                <a:close/>
              </a:path>
            </a:pathLst>
          </a:custGeom>
          <a:solidFill>
            <a:srgbClr val="017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0121900" y="0"/>
            <a:ext cx="2070100" cy="825500"/>
          </a:xfrm>
          <a:custGeom>
            <a:avLst/>
            <a:gdLst>
              <a:gd name="connsiteX0" fmla="*/ 0 w 2692400"/>
              <a:gd name="connsiteY0" fmla="*/ 0 h 825500"/>
              <a:gd name="connsiteX1" fmla="*/ 2692400 w 2692400"/>
              <a:gd name="connsiteY1" fmla="*/ 0 h 825500"/>
              <a:gd name="connsiteX2" fmla="*/ 2692400 w 2692400"/>
              <a:gd name="connsiteY2" fmla="*/ 825500 h 825500"/>
              <a:gd name="connsiteX3" fmla="*/ 0 w 2692400"/>
              <a:gd name="connsiteY3" fmla="*/ 825500 h 825500"/>
              <a:gd name="connsiteX4" fmla="*/ 0 w 2692400"/>
              <a:gd name="connsiteY4" fmla="*/ 0 h 825500"/>
              <a:gd name="connsiteX0-1" fmla="*/ 0 w 2692400"/>
              <a:gd name="connsiteY0-2" fmla="*/ 0 h 825500"/>
              <a:gd name="connsiteX1-3" fmla="*/ 2692400 w 2692400"/>
              <a:gd name="connsiteY1-4" fmla="*/ 0 h 825500"/>
              <a:gd name="connsiteX2-5" fmla="*/ 2692400 w 2692400"/>
              <a:gd name="connsiteY2-6" fmla="*/ 825500 h 825500"/>
              <a:gd name="connsiteX3-7" fmla="*/ 965200 w 2692400"/>
              <a:gd name="connsiteY3-8" fmla="*/ 825500 h 825500"/>
              <a:gd name="connsiteX4-9" fmla="*/ 0 w 2692400"/>
              <a:gd name="connsiteY4-10" fmla="*/ 0 h 8255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692400" h="825500">
                <a:moveTo>
                  <a:pt x="0" y="0"/>
                </a:moveTo>
                <a:lnTo>
                  <a:pt x="2692400" y="0"/>
                </a:lnTo>
                <a:lnTo>
                  <a:pt x="2692400" y="825500"/>
                </a:lnTo>
                <a:lnTo>
                  <a:pt x="965200" y="825500"/>
                </a:lnTo>
                <a:lnTo>
                  <a:pt x="0" y="0"/>
                </a:lnTo>
                <a:close/>
              </a:path>
            </a:pathLst>
          </a:custGeom>
          <a:solidFill>
            <a:srgbClr val="0171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393699" y="5816203"/>
            <a:ext cx="6355444" cy="800893"/>
          </a:xfrm>
        </p:spPr>
        <p:txBody>
          <a:bodyPr anchor="b">
            <a:noAutofit/>
          </a:bodyPr>
          <a:lstStyle>
            <a:lvl1pPr algn="l">
              <a:defRPr sz="48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8153400" y="6285706"/>
            <a:ext cx="3966030" cy="506411"/>
          </a:xfrm>
        </p:spPr>
        <p:txBody>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065625" y="34567"/>
            <a:ext cx="754150" cy="756366"/>
          </a:xfrm>
          <a:prstGeom prst="rect">
            <a:avLst/>
          </a:prstGeom>
        </p:spPr>
      </p:pic>
      <p:sp>
        <p:nvSpPr>
          <p:cNvPr id="13" name="矩形 12"/>
          <p:cNvSpPr/>
          <p:nvPr userDrawn="1"/>
        </p:nvSpPr>
        <p:spPr>
          <a:xfrm>
            <a:off x="126999" y="5718629"/>
            <a:ext cx="139701" cy="9593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314771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31EE95-0F7E-4080-8463-5C647527F3F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E76772-F5EB-4CA9-B564-4F749AF90EC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14B392-3234-4722-A6BC-E0FF503C3B2C}"/>
              </a:ext>
            </a:extLst>
          </p:cNvPr>
          <p:cNvSpPr>
            <a:spLocks noGrp="1"/>
          </p:cNvSpPr>
          <p:nvPr>
            <p:ph type="dt" sz="half" idx="10"/>
          </p:nvPr>
        </p:nvSpPr>
        <p:spPr/>
        <p:txBody>
          <a:bodyPr/>
          <a:lstStyle/>
          <a:p>
            <a:fld id="{EADC63DA-AE7D-4228-8D3B-7DE7156CAA8C}" type="datetime1">
              <a:rPr lang="zh-CN" altLang="en-US" smtClean="0"/>
              <a:t>2019/5/22</a:t>
            </a:fld>
            <a:endParaRPr lang="zh-CN" altLang="en-US"/>
          </a:p>
        </p:txBody>
      </p:sp>
      <p:sp>
        <p:nvSpPr>
          <p:cNvPr id="5" name="页脚占位符 4">
            <a:extLst>
              <a:ext uri="{FF2B5EF4-FFF2-40B4-BE49-F238E27FC236}">
                <a16:creationId xmlns:a16="http://schemas.microsoft.com/office/drawing/2014/main" id="{C596889C-37A8-408D-8324-55FCF702D5B3}"/>
              </a:ext>
            </a:extLst>
          </p:cNvPr>
          <p:cNvSpPr>
            <a:spLocks noGrp="1"/>
          </p:cNvSpPr>
          <p:nvPr>
            <p:ph type="ftr" sz="quarter" idx="11"/>
          </p:nvPr>
        </p:nvSpPr>
        <p:spPr/>
        <p:txBody>
          <a:bodyPr/>
          <a:lstStyle/>
          <a:p>
            <a:r>
              <a:rPr lang="zh-CN" altLang="en-US"/>
              <a:t>复旦类脑芯片与片上系统研究院</a:t>
            </a:r>
          </a:p>
        </p:txBody>
      </p:sp>
      <p:sp>
        <p:nvSpPr>
          <p:cNvPr id="6" name="灯片编号占位符 5">
            <a:extLst>
              <a:ext uri="{FF2B5EF4-FFF2-40B4-BE49-F238E27FC236}">
                <a16:creationId xmlns:a16="http://schemas.microsoft.com/office/drawing/2014/main" id="{B28CB985-8585-4AF1-B312-FF32E2B27709}"/>
              </a:ext>
            </a:extLst>
          </p:cNvPr>
          <p:cNvSpPr>
            <a:spLocks noGrp="1"/>
          </p:cNvSpPr>
          <p:nvPr>
            <p:ph type="sldNum" sz="quarter" idx="12"/>
          </p:nvPr>
        </p:nvSpPr>
        <p:spPr/>
        <p:txBody>
          <a:bodyPr/>
          <a:lstStyle/>
          <a:p>
            <a:fld id="{7E7C4DA3-8E05-4586-A19A-6DB36D3901B9}" type="slidenum">
              <a:rPr lang="zh-CN" altLang="en-US" smtClean="0"/>
              <a:pPr/>
              <a:t>‹#›</a:t>
            </a:fld>
            <a:r>
              <a:rPr lang="en-US" altLang="zh-CN" dirty="0"/>
              <a:t>/28</a:t>
            </a:r>
            <a:endParaRPr lang="zh-CN" altLang="en-US" dirty="0"/>
          </a:p>
        </p:txBody>
      </p:sp>
    </p:spTree>
    <p:extLst>
      <p:ext uri="{BB962C8B-B14F-4D97-AF65-F5344CB8AC3E}">
        <p14:creationId xmlns:p14="http://schemas.microsoft.com/office/powerpoint/2010/main" val="3503523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D77E8B-E93F-4D7D-BCDF-34405AE3544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ED83814A-C43E-4535-BB3F-F469A33E01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02FFC506-1EEB-4255-AEE1-2857D6215087}"/>
              </a:ext>
            </a:extLst>
          </p:cNvPr>
          <p:cNvSpPr>
            <a:spLocks noGrp="1"/>
          </p:cNvSpPr>
          <p:nvPr>
            <p:ph type="dt" sz="half" idx="10"/>
          </p:nvPr>
        </p:nvSpPr>
        <p:spPr/>
        <p:txBody>
          <a:bodyPr/>
          <a:lstStyle/>
          <a:p>
            <a:fld id="{C8B1E7B1-E4B3-4EF1-8D87-39BF6FF76CE8}" type="datetime1">
              <a:rPr lang="zh-CN" altLang="en-US" smtClean="0"/>
              <a:t>2019/5/22</a:t>
            </a:fld>
            <a:endParaRPr lang="zh-CN" altLang="en-US"/>
          </a:p>
        </p:txBody>
      </p:sp>
      <p:sp>
        <p:nvSpPr>
          <p:cNvPr id="5" name="页脚占位符 4">
            <a:extLst>
              <a:ext uri="{FF2B5EF4-FFF2-40B4-BE49-F238E27FC236}">
                <a16:creationId xmlns:a16="http://schemas.microsoft.com/office/drawing/2014/main" id="{CA4C5D8B-8BEB-49E5-892E-B66E87821E91}"/>
              </a:ext>
            </a:extLst>
          </p:cNvPr>
          <p:cNvSpPr>
            <a:spLocks noGrp="1"/>
          </p:cNvSpPr>
          <p:nvPr>
            <p:ph type="ftr" sz="quarter" idx="11"/>
          </p:nvPr>
        </p:nvSpPr>
        <p:spPr/>
        <p:txBody>
          <a:bodyPr/>
          <a:lstStyle/>
          <a:p>
            <a:r>
              <a:rPr lang="zh-CN" altLang="en-US"/>
              <a:t>复旦类脑芯片与片上系统研究院</a:t>
            </a:r>
          </a:p>
        </p:txBody>
      </p:sp>
      <p:sp>
        <p:nvSpPr>
          <p:cNvPr id="6" name="灯片编号占位符 5">
            <a:extLst>
              <a:ext uri="{FF2B5EF4-FFF2-40B4-BE49-F238E27FC236}">
                <a16:creationId xmlns:a16="http://schemas.microsoft.com/office/drawing/2014/main" id="{8F296395-1110-4F95-A1C7-8E41D71B4369}"/>
              </a:ext>
            </a:extLst>
          </p:cNvPr>
          <p:cNvSpPr>
            <a:spLocks noGrp="1"/>
          </p:cNvSpPr>
          <p:nvPr>
            <p:ph type="sldNum" sz="quarter" idx="12"/>
          </p:nvPr>
        </p:nvSpPr>
        <p:spPr/>
        <p:txBody>
          <a:bodyPr/>
          <a:lstStyle/>
          <a:p>
            <a:fld id="{7E7C4DA3-8E05-4586-A19A-6DB36D3901B9}" type="slidenum">
              <a:rPr lang="zh-CN" altLang="en-US" smtClean="0"/>
              <a:pPr/>
              <a:t>‹#›</a:t>
            </a:fld>
            <a:r>
              <a:rPr lang="en-US" altLang="zh-CN" dirty="0"/>
              <a:t>/28</a:t>
            </a:r>
            <a:endParaRPr lang="zh-CN" altLang="en-US" dirty="0"/>
          </a:p>
        </p:txBody>
      </p:sp>
    </p:spTree>
    <p:extLst>
      <p:ext uri="{BB962C8B-B14F-4D97-AF65-F5344CB8AC3E}">
        <p14:creationId xmlns:p14="http://schemas.microsoft.com/office/powerpoint/2010/main" val="27760971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B97DDD-BB74-4557-8F82-1EDDA1A54FB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C765722-3E2D-4F3E-96D6-A94D0425275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981487B3-D93A-468A-9D02-5AEDB9BA0A5B}"/>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2BE5179-7B1D-40EC-AFCE-B1BC8D777C03}"/>
              </a:ext>
            </a:extLst>
          </p:cNvPr>
          <p:cNvSpPr>
            <a:spLocks noGrp="1"/>
          </p:cNvSpPr>
          <p:nvPr>
            <p:ph type="dt" sz="half" idx="10"/>
          </p:nvPr>
        </p:nvSpPr>
        <p:spPr/>
        <p:txBody>
          <a:bodyPr/>
          <a:lstStyle/>
          <a:p>
            <a:fld id="{63C127B4-6CC4-4A44-BF87-880F86258600}" type="datetime1">
              <a:rPr lang="zh-CN" altLang="en-US" smtClean="0"/>
              <a:t>2019/5/22</a:t>
            </a:fld>
            <a:endParaRPr lang="zh-CN" altLang="en-US"/>
          </a:p>
        </p:txBody>
      </p:sp>
      <p:sp>
        <p:nvSpPr>
          <p:cNvPr id="6" name="页脚占位符 5">
            <a:extLst>
              <a:ext uri="{FF2B5EF4-FFF2-40B4-BE49-F238E27FC236}">
                <a16:creationId xmlns:a16="http://schemas.microsoft.com/office/drawing/2014/main" id="{F034D226-FF19-4054-A9E9-52F62C717B9E}"/>
              </a:ext>
            </a:extLst>
          </p:cNvPr>
          <p:cNvSpPr>
            <a:spLocks noGrp="1"/>
          </p:cNvSpPr>
          <p:nvPr>
            <p:ph type="ftr" sz="quarter" idx="11"/>
          </p:nvPr>
        </p:nvSpPr>
        <p:spPr/>
        <p:txBody>
          <a:bodyPr/>
          <a:lstStyle/>
          <a:p>
            <a:r>
              <a:rPr lang="zh-CN" altLang="en-US"/>
              <a:t>复旦类脑芯片与片上系统研究院</a:t>
            </a:r>
          </a:p>
        </p:txBody>
      </p:sp>
      <p:sp>
        <p:nvSpPr>
          <p:cNvPr id="7" name="灯片编号占位符 6">
            <a:extLst>
              <a:ext uri="{FF2B5EF4-FFF2-40B4-BE49-F238E27FC236}">
                <a16:creationId xmlns:a16="http://schemas.microsoft.com/office/drawing/2014/main" id="{2F0D017D-C924-4D1E-8B62-88FF990D77E3}"/>
              </a:ext>
            </a:extLst>
          </p:cNvPr>
          <p:cNvSpPr>
            <a:spLocks noGrp="1"/>
          </p:cNvSpPr>
          <p:nvPr>
            <p:ph type="sldNum" sz="quarter" idx="12"/>
          </p:nvPr>
        </p:nvSpPr>
        <p:spPr/>
        <p:txBody>
          <a:bodyPr/>
          <a:lstStyle/>
          <a:p>
            <a:fld id="{7E7C4DA3-8E05-4586-A19A-6DB36D3901B9}" type="slidenum">
              <a:rPr lang="zh-CN" altLang="en-US" smtClean="0"/>
              <a:pPr/>
              <a:t>‹#›</a:t>
            </a:fld>
            <a:r>
              <a:rPr lang="en-US" altLang="zh-CN" dirty="0"/>
              <a:t>/28</a:t>
            </a:r>
            <a:endParaRPr lang="zh-CN" altLang="en-US" dirty="0"/>
          </a:p>
        </p:txBody>
      </p:sp>
    </p:spTree>
    <p:extLst>
      <p:ext uri="{BB962C8B-B14F-4D97-AF65-F5344CB8AC3E}">
        <p14:creationId xmlns:p14="http://schemas.microsoft.com/office/powerpoint/2010/main" val="844571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53421E-75BE-429A-9EBA-69E7031F981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0FDDBBF-EBAB-4969-83A3-08680B4498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D3F9FC86-4A11-451C-BB93-2DD206B84903}"/>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944E255-6DE3-4F26-B2DD-509A607B47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8C6DFD2-4ACA-4E32-9758-3231E5B475B0}"/>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F4EC41D5-87CC-4491-AACA-DE8B8779CE80}"/>
              </a:ext>
            </a:extLst>
          </p:cNvPr>
          <p:cNvSpPr>
            <a:spLocks noGrp="1"/>
          </p:cNvSpPr>
          <p:nvPr>
            <p:ph type="dt" sz="half" idx="10"/>
          </p:nvPr>
        </p:nvSpPr>
        <p:spPr/>
        <p:txBody>
          <a:bodyPr/>
          <a:lstStyle/>
          <a:p>
            <a:fld id="{7C1CB72E-86E6-427A-BC7F-3C32A35FEEE5}" type="datetime1">
              <a:rPr lang="zh-CN" altLang="en-US" smtClean="0"/>
              <a:t>2019/5/22</a:t>
            </a:fld>
            <a:endParaRPr lang="zh-CN" altLang="en-US"/>
          </a:p>
        </p:txBody>
      </p:sp>
      <p:sp>
        <p:nvSpPr>
          <p:cNvPr id="8" name="页脚占位符 7">
            <a:extLst>
              <a:ext uri="{FF2B5EF4-FFF2-40B4-BE49-F238E27FC236}">
                <a16:creationId xmlns:a16="http://schemas.microsoft.com/office/drawing/2014/main" id="{C2110FD4-82F6-465D-BF15-4EDFA8305931}"/>
              </a:ext>
            </a:extLst>
          </p:cNvPr>
          <p:cNvSpPr>
            <a:spLocks noGrp="1"/>
          </p:cNvSpPr>
          <p:nvPr>
            <p:ph type="ftr" sz="quarter" idx="11"/>
          </p:nvPr>
        </p:nvSpPr>
        <p:spPr/>
        <p:txBody>
          <a:bodyPr/>
          <a:lstStyle/>
          <a:p>
            <a:r>
              <a:rPr lang="zh-CN" altLang="en-US"/>
              <a:t>复旦类脑芯片与片上系统研究院</a:t>
            </a:r>
          </a:p>
        </p:txBody>
      </p:sp>
      <p:sp>
        <p:nvSpPr>
          <p:cNvPr id="9" name="灯片编号占位符 8">
            <a:extLst>
              <a:ext uri="{FF2B5EF4-FFF2-40B4-BE49-F238E27FC236}">
                <a16:creationId xmlns:a16="http://schemas.microsoft.com/office/drawing/2014/main" id="{237E7A8E-D21E-4A5F-8B6C-F2E1B4690BA1}"/>
              </a:ext>
            </a:extLst>
          </p:cNvPr>
          <p:cNvSpPr>
            <a:spLocks noGrp="1"/>
          </p:cNvSpPr>
          <p:nvPr>
            <p:ph type="sldNum" sz="quarter" idx="12"/>
          </p:nvPr>
        </p:nvSpPr>
        <p:spPr/>
        <p:txBody>
          <a:bodyPr/>
          <a:lstStyle/>
          <a:p>
            <a:fld id="{7E7C4DA3-8E05-4586-A19A-6DB36D3901B9}" type="slidenum">
              <a:rPr lang="zh-CN" altLang="en-US" smtClean="0"/>
              <a:pPr/>
              <a:t>‹#›</a:t>
            </a:fld>
            <a:r>
              <a:rPr lang="en-US" altLang="zh-CN" dirty="0"/>
              <a:t>/28</a:t>
            </a:r>
            <a:endParaRPr lang="zh-CN" altLang="en-US" dirty="0"/>
          </a:p>
        </p:txBody>
      </p:sp>
    </p:spTree>
    <p:extLst>
      <p:ext uri="{BB962C8B-B14F-4D97-AF65-F5344CB8AC3E}">
        <p14:creationId xmlns:p14="http://schemas.microsoft.com/office/powerpoint/2010/main" val="2564839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D0E10-860D-4C06-AA03-717E38ED6CC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F9CED69-A95B-4E5D-B9DC-069047E5A079}"/>
              </a:ext>
            </a:extLst>
          </p:cNvPr>
          <p:cNvSpPr>
            <a:spLocks noGrp="1"/>
          </p:cNvSpPr>
          <p:nvPr>
            <p:ph type="dt" sz="half" idx="10"/>
          </p:nvPr>
        </p:nvSpPr>
        <p:spPr/>
        <p:txBody>
          <a:bodyPr/>
          <a:lstStyle/>
          <a:p>
            <a:fld id="{DC39B366-851A-4FCB-8A71-1A0443DE6FB3}" type="datetime1">
              <a:rPr lang="zh-CN" altLang="en-US" smtClean="0"/>
              <a:t>2019/5/22</a:t>
            </a:fld>
            <a:endParaRPr lang="zh-CN" altLang="en-US"/>
          </a:p>
        </p:txBody>
      </p:sp>
      <p:sp>
        <p:nvSpPr>
          <p:cNvPr id="4" name="页脚占位符 3">
            <a:extLst>
              <a:ext uri="{FF2B5EF4-FFF2-40B4-BE49-F238E27FC236}">
                <a16:creationId xmlns:a16="http://schemas.microsoft.com/office/drawing/2014/main" id="{55304A2C-ADFF-4907-B8A7-2927863E3703}"/>
              </a:ext>
            </a:extLst>
          </p:cNvPr>
          <p:cNvSpPr>
            <a:spLocks noGrp="1"/>
          </p:cNvSpPr>
          <p:nvPr>
            <p:ph type="ftr" sz="quarter" idx="11"/>
          </p:nvPr>
        </p:nvSpPr>
        <p:spPr/>
        <p:txBody>
          <a:bodyPr/>
          <a:lstStyle/>
          <a:p>
            <a:r>
              <a:rPr lang="zh-CN" altLang="en-US"/>
              <a:t>复旦类脑芯片与片上系统研究院</a:t>
            </a:r>
          </a:p>
        </p:txBody>
      </p:sp>
      <p:sp>
        <p:nvSpPr>
          <p:cNvPr id="5" name="灯片编号占位符 4">
            <a:extLst>
              <a:ext uri="{FF2B5EF4-FFF2-40B4-BE49-F238E27FC236}">
                <a16:creationId xmlns:a16="http://schemas.microsoft.com/office/drawing/2014/main" id="{2F8116C1-72A0-4029-ACD7-84BA5125CBB1}"/>
              </a:ext>
            </a:extLst>
          </p:cNvPr>
          <p:cNvSpPr>
            <a:spLocks noGrp="1"/>
          </p:cNvSpPr>
          <p:nvPr>
            <p:ph type="sldNum" sz="quarter" idx="12"/>
          </p:nvPr>
        </p:nvSpPr>
        <p:spPr/>
        <p:txBody>
          <a:bodyPr/>
          <a:lstStyle/>
          <a:p>
            <a:fld id="{7E7C4DA3-8E05-4586-A19A-6DB36D3901B9}" type="slidenum">
              <a:rPr lang="zh-CN" altLang="en-US" smtClean="0"/>
              <a:pPr/>
              <a:t>‹#›</a:t>
            </a:fld>
            <a:r>
              <a:rPr lang="en-US" altLang="zh-CN" dirty="0"/>
              <a:t>/28</a:t>
            </a:r>
            <a:endParaRPr lang="zh-CN" altLang="en-US" dirty="0"/>
          </a:p>
        </p:txBody>
      </p:sp>
    </p:spTree>
    <p:extLst>
      <p:ext uri="{BB962C8B-B14F-4D97-AF65-F5344CB8AC3E}">
        <p14:creationId xmlns:p14="http://schemas.microsoft.com/office/powerpoint/2010/main" val="2138193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B906E01-5E4E-4B21-A63A-6045EF36C642}"/>
              </a:ext>
            </a:extLst>
          </p:cNvPr>
          <p:cNvSpPr>
            <a:spLocks noGrp="1"/>
          </p:cNvSpPr>
          <p:nvPr>
            <p:ph type="dt" sz="half" idx="10"/>
          </p:nvPr>
        </p:nvSpPr>
        <p:spPr/>
        <p:txBody>
          <a:bodyPr/>
          <a:lstStyle/>
          <a:p>
            <a:fld id="{D20A0DD6-2D18-49E5-A17C-7D5D268159A4}" type="datetime1">
              <a:rPr lang="zh-CN" altLang="en-US" smtClean="0"/>
              <a:t>2019/5/22</a:t>
            </a:fld>
            <a:endParaRPr lang="zh-CN" altLang="en-US"/>
          </a:p>
        </p:txBody>
      </p:sp>
      <p:sp>
        <p:nvSpPr>
          <p:cNvPr id="3" name="页脚占位符 2">
            <a:extLst>
              <a:ext uri="{FF2B5EF4-FFF2-40B4-BE49-F238E27FC236}">
                <a16:creationId xmlns:a16="http://schemas.microsoft.com/office/drawing/2014/main" id="{EC49B92C-3A6D-43D8-8FDA-E835D0BE3EFA}"/>
              </a:ext>
            </a:extLst>
          </p:cNvPr>
          <p:cNvSpPr>
            <a:spLocks noGrp="1"/>
          </p:cNvSpPr>
          <p:nvPr>
            <p:ph type="ftr" sz="quarter" idx="11"/>
          </p:nvPr>
        </p:nvSpPr>
        <p:spPr/>
        <p:txBody>
          <a:bodyPr/>
          <a:lstStyle/>
          <a:p>
            <a:r>
              <a:rPr lang="zh-CN" altLang="en-US"/>
              <a:t>复旦类脑芯片与片上系统研究院</a:t>
            </a:r>
          </a:p>
        </p:txBody>
      </p:sp>
      <p:sp>
        <p:nvSpPr>
          <p:cNvPr id="4" name="灯片编号占位符 3">
            <a:extLst>
              <a:ext uri="{FF2B5EF4-FFF2-40B4-BE49-F238E27FC236}">
                <a16:creationId xmlns:a16="http://schemas.microsoft.com/office/drawing/2014/main" id="{9355CB5B-731F-4529-8F4A-E352AC0E7FE3}"/>
              </a:ext>
            </a:extLst>
          </p:cNvPr>
          <p:cNvSpPr>
            <a:spLocks noGrp="1"/>
          </p:cNvSpPr>
          <p:nvPr>
            <p:ph type="sldNum" sz="quarter" idx="12"/>
          </p:nvPr>
        </p:nvSpPr>
        <p:spPr/>
        <p:txBody>
          <a:bodyPr/>
          <a:lstStyle/>
          <a:p>
            <a:fld id="{7E7C4DA3-8E05-4586-A19A-6DB36D3901B9}" type="slidenum">
              <a:rPr lang="zh-CN" altLang="en-US" smtClean="0"/>
              <a:pPr/>
              <a:t>‹#›</a:t>
            </a:fld>
            <a:r>
              <a:rPr lang="en-US" altLang="zh-CN" dirty="0"/>
              <a:t>/28</a:t>
            </a:r>
            <a:endParaRPr lang="zh-CN" altLang="en-US" dirty="0"/>
          </a:p>
        </p:txBody>
      </p:sp>
    </p:spTree>
    <p:extLst>
      <p:ext uri="{BB962C8B-B14F-4D97-AF65-F5344CB8AC3E}">
        <p14:creationId xmlns:p14="http://schemas.microsoft.com/office/powerpoint/2010/main" val="40271907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BB36D2-1C6B-40C9-A33E-45B0B0F28EA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70AF4B0-4107-4FE1-8D68-F6BB39A959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27162D6-62F1-41D6-85CB-521FD7E078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164533D-08DE-4781-B85E-F63BC8ABAE8E}"/>
              </a:ext>
            </a:extLst>
          </p:cNvPr>
          <p:cNvSpPr>
            <a:spLocks noGrp="1"/>
          </p:cNvSpPr>
          <p:nvPr>
            <p:ph type="dt" sz="half" idx="10"/>
          </p:nvPr>
        </p:nvSpPr>
        <p:spPr/>
        <p:txBody>
          <a:bodyPr/>
          <a:lstStyle/>
          <a:p>
            <a:fld id="{30D675C2-D1E4-42B8-919B-B409EED02470}" type="datetime1">
              <a:rPr lang="zh-CN" altLang="en-US" smtClean="0"/>
              <a:t>2019/5/22</a:t>
            </a:fld>
            <a:endParaRPr lang="zh-CN" altLang="en-US"/>
          </a:p>
        </p:txBody>
      </p:sp>
      <p:sp>
        <p:nvSpPr>
          <p:cNvPr id="6" name="页脚占位符 5">
            <a:extLst>
              <a:ext uri="{FF2B5EF4-FFF2-40B4-BE49-F238E27FC236}">
                <a16:creationId xmlns:a16="http://schemas.microsoft.com/office/drawing/2014/main" id="{4F582FA4-6234-4FAC-B3CA-66222526F9F3}"/>
              </a:ext>
            </a:extLst>
          </p:cNvPr>
          <p:cNvSpPr>
            <a:spLocks noGrp="1"/>
          </p:cNvSpPr>
          <p:nvPr>
            <p:ph type="ftr" sz="quarter" idx="11"/>
          </p:nvPr>
        </p:nvSpPr>
        <p:spPr/>
        <p:txBody>
          <a:bodyPr/>
          <a:lstStyle/>
          <a:p>
            <a:r>
              <a:rPr lang="zh-CN" altLang="en-US"/>
              <a:t>复旦类脑芯片与片上系统研究院</a:t>
            </a:r>
          </a:p>
        </p:txBody>
      </p:sp>
      <p:sp>
        <p:nvSpPr>
          <p:cNvPr id="7" name="灯片编号占位符 6">
            <a:extLst>
              <a:ext uri="{FF2B5EF4-FFF2-40B4-BE49-F238E27FC236}">
                <a16:creationId xmlns:a16="http://schemas.microsoft.com/office/drawing/2014/main" id="{BFF1AB37-A809-4AF3-A9CC-D69C26203BFB}"/>
              </a:ext>
            </a:extLst>
          </p:cNvPr>
          <p:cNvSpPr>
            <a:spLocks noGrp="1"/>
          </p:cNvSpPr>
          <p:nvPr>
            <p:ph type="sldNum" sz="quarter" idx="12"/>
          </p:nvPr>
        </p:nvSpPr>
        <p:spPr/>
        <p:txBody>
          <a:bodyPr/>
          <a:lstStyle/>
          <a:p>
            <a:fld id="{7E7C4DA3-8E05-4586-A19A-6DB36D3901B9}" type="slidenum">
              <a:rPr lang="zh-CN" altLang="en-US" smtClean="0"/>
              <a:t>‹#›</a:t>
            </a:fld>
            <a:endParaRPr lang="zh-CN" altLang="en-US"/>
          </a:p>
        </p:txBody>
      </p:sp>
    </p:spTree>
    <p:extLst>
      <p:ext uri="{BB962C8B-B14F-4D97-AF65-F5344CB8AC3E}">
        <p14:creationId xmlns:p14="http://schemas.microsoft.com/office/powerpoint/2010/main" val="499134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94D4DF-7086-47D3-B8EA-8B099275D83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7663066-B8A0-4BD2-B2EE-FE37A60357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5E6A885B-4974-432E-8A38-4F1E758485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3D47A8D-1947-4576-B794-A803D1187AB1}"/>
              </a:ext>
            </a:extLst>
          </p:cNvPr>
          <p:cNvSpPr>
            <a:spLocks noGrp="1"/>
          </p:cNvSpPr>
          <p:nvPr>
            <p:ph type="dt" sz="half" idx="10"/>
          </p:nvPr>
        </p:nvSpPr>
        <p:spPr/>
        <p:txBody>
          <a:bodyPr/>
          <a:lstStyle/>
          <a:p>
            <a:fld id="{F761A046-AF1B-4C67-870A-51858B13ACAF}" type="datetime1">
              <a:rPr lang="zh-CN" altLang="en-US" smtClean="0"/>
              <a:t>2019/5/22</a:t>
            </a:fld>
            <a:endParaRPr lang="zh-CN" altLang="en-US"/>
          </a:p>
        </p:txBody>
      </p:sp>
      <p:sp>
        <p:nvSpPr>
          <p:cNvPr id="6" name="页脚占位符 5">
            <a:extLst>
              <a:ext uri="{FF2B5EF4-FFF2-40B4-BE49-F238E27FC236}">
                <a16:creationId xmlns:a16="http://schemas.microsoft.com/office/drawing/2014/main" id="{956C2CC5-C233-4B0D-BC8F-EB43B85B767A}"/>
              </a:ext>
            </a:extLst>
          </p:cNvPr>
          <p:cNvSpPr>
            <a:spLocks noGrp="1"/>
          </p:cNvSpPr>
          <p:nvPr>
            <p:ph type="ftr" sz="quarter" idx="11"/>
          </p:nvPr>
        </p:nvSpPr>
        <p:spPr/>
        <p:txBody>
          <a:bodyPr/>
          <a:lstStyle/>
          <a:p>
            <a:r>
              <a:rPr lang="zh-CN" altLang="en-US"/>
              <a:t>复旦类脑芯片与片上系统研究院</a:t>
            </a:r>
          </a:p>
        </p:txBody>
      </p:sp>
      <p:sp>
        <p:nvSpPr>
          <p:cNvPr id="7" name="灯片编号占位符 6">
            <a:extLst>
              <a:ext uri="{FF2B5EF4-FFF2-40B4-BE49-F238E27FC236}">
                <a16:creationId xmlns:a16="http://schemas.microsoft.com/office/drawing/2014/main" id="{38753EB8-9F82-4CC2-B2F2-19A3ED6FB131}"/>
              </a:ext>
            </a:extLst>
          </p:cNvPr>
          <p:cNvSpPr>
            <a:spLocks noGrp="1"/>
          </p:cNvSpPr>
          <p:nvPr>
            <p:ph type="sldNum" sz="quarter" idx="12"/>
          </p:nvPr>
        </p:nvSpPr>
        <p:spPr/>
        <p:txBody>
          <a:bodyPr/>
          <a:lstStyle/>
          <a:p>
            <a:fld id="{7E7C4DA3-8E05-4586-A19A-6DB36D3901B9}" type="slidenum">
              <a:rPr lang="zh-CN" altLang="en-US" smtClean="0"/>
              <a:t>‹#›</a:t>
            </a:fld>
            <a:endParaRPr lang="zh-CN" altLang="en-US"/>
          </a:p>
        </p:txBody>
      </p:sp>
    </p:spTree>
    <p:extLst>
      <p:ext uri="{BB962C8B-B14F-4D97-AF65-F5344CB8AC3E}">
        <p14:creationId xmlns:p14="http://schemas.microsoft.com/office/powerpoint/2010/main" val="2974575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8E48F63-2303-48FB-AD79-BAC8B6C02A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38B1DF6-EE81-4770-B7D2-F1B3792C66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B1E1ABB-AE6B-49E3-867F-565E6A618D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59918C-0DFF-4228-B877-CA9F5D6E8F2E}" type="datetime1">
              <a:rPr lang="zh-CN" altLang="en-US" smtClean="0"/>
              <a:t>2019/5/22</a:t>
            </a:fld>
            <a:endParaRPr lang="zh-CN" altLang="en-US"/>
          </a:p>
        </p:txBody>
      </p:sp>
      <p:sp>
        <p:nvSpPr>
          <p:cNvPr id="5" name="页脚占位符 4">
            <a:extLst>
              <a:ext uri="{FF2B5EF4-FFF2-40B4-BE49-F238E27FC236}">
                <a16:creationId xmlns:a16="http://schemas.microsoft.com/office/drawing/2014/main" id="{BD105A55-88B3-4EF6-A06A-33F9853BD7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复旦类脑芯片与片上系统研究院</a:t>
            </a:r>
          </a:p>
        </p:txBody>
      </p:sp>
      <p:sp>
        <p:nvSpPr>
          <p:cNvPr id="6" name="灯片编号占位符 5">
            <a:extLst>
              <a:ext uri="{FF2B5EF4-FFF2-40B4-BE49-F238E27FC236}">
                <a16:creationId xmlns:a16="http://schemas.microsoft.com/office/drawing/2014/main" id="{0791D5F1-EF2C-4AA5-9207-7CE5C49BBE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7C4DA3-8E05-4586-A19A-6DB36D3901B9}" type="slidenum">
              <a:rPr lang="zh-CN" altLang="en-US" smtClean="0"/>
              <a:t>‹#›</a:t>
            </a:fld>
            <a:endParaRPr lang="zh-CN" altLang="en-US"/>
          </a:p>
        </p:txBody>
      </p:sp>
    </p:spTree>
    <p:extLst>
      <p:ext uri="{BB962C8B-B14F-4D97-AF65-F5344CB8AC3E}">
        <p14:creationId xmlns:p14="http://schemas.microsoft.com/office/powerpoint/2010/main" val="30359426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72000"/>
            <a:ext cx="10515600" cy="9144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a:p>
            <a:pPr lvl="5"/>
            <a:r>
              <a:rPr lang="zh-CN" altLang="en-US" dirty="0"/>
              <a:t>哈喽这是正文</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F4FB09-B8B3-4832-9EDF-8C95624CFC90}" type="datetime1">
              <a:rPr lang="zh-CN" altLang="en-US" smtClean="0"/>
              <a:t>2019/5/22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a:t>复旦类脑芯片与片上系统研究院</a:t>
            </a:r>
            <a:endParaRPr lang="en-US" altLang="zh-CN"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81BC2DF-976F-4C49-92B9-E79BD60CFE9D}" type="slidenum">
              <a:rPr lang="zh-CN" altLang="en-US" smtClean="0"/>
              <a:pPr/>
              <a:t>‹#›</a:t>
            </a:fld>
            <a:r>
              <a:rPr lang="en-US" altLang="zh-CN" dirty="0"/>
              <a:t>/28</a:t>
            </a:r>
            <a:endParaRPr lang="zh-CN" altLang="en-US" dirty="0"/>
          </a:p>
        </p:txBody>
      </p:sp>
    </p:spTree>
    <p:extLst>
      <p:ext uri="{BB962C8B-B14F-4D97-AF65-F5344CB8AC3E}">
        <p14:creationId xmlns:p14="http://schemas.microsoft.com/office/powerpoint/2010/main" val="22124821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hdr="0"/>
  <p:txStyles>
    <p:titleStyle>
      <a:lvl1pPr algn="l" defTabSz="914400" rtl="0" eaLnBrk="1" latinLnBrk="0" hangingPunct="1">
        <a:lnSpc>
          <a:spcPct val="90000"/>
        </a:lnSpc>
        <a:spcBef>
          <a:spcPct val="0"/>
        </a:spcBef>
        <a:buNone/>
        <a:defRPr sz="36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1" kern="1200">
          <a:solidFill>
            <a:schemeClr val="tx1"/>
          </a:solidFill>
          <a:latin typeface="微软雅黑" panose="020B0503020204020204" pitchFamily="34" charset="-122"/>
          <a:ea typeface="微软雅黑" panose="020B0503020204020204" pitchFamily="34"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微软雅黑" panose="020B0503020204020204" pitchFamily="34" charset="-122"/>
          <a:ea typeface="微软雅黑" panose="020B0503020204020204" pitchFamily="34" charset="-122"/>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1.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31.png"/><Relationship Id="rId11" Type="http://schemas.openxmlformats.org/officeDocument/2006/relationships/image" Target="../media/image28.png"/><Relationship Id="rId5" Type="http://schemas.openxmlformats.org/officeDocument/2006/relationships/image" Target="../media/image30.png"/><Relationship Id="rId10" Type="http://schemas.openxmlformats.org/officeDocument/2006/relationships/image" Target="../media/image22.png"/><Relationship Id="rId4" Type="http://schemas.openxmlformats.org/officeDocument/2006/relationships/image" Target="../media/image29.png"/><Relationship Id="rId9"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21.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45.png"/><Relationship Id="rId7" Type="http://schemas.openxmlformats.org/officeDocument/2006/relationships/image" Target="../media/image250.png"/><Relationship Id="rId12" Type="http://schemas.openxmlformats.org/officeDocument/2006/relationships/image" Target="../media/image56.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51.png"/><Relationship Id="rId11" Type="http://schemas.openxmlformats.org/officeDocument/2006/relationships/image" Target="../media/image55.png"/><Relationship Id="rId5" Type="http://schemas.openxmlformats.org/officeDocument/2006/relationships/image" Target="../media/image50.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image" Target="../media/image66.png"/></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16.xml"/><Relationship Id="rId5" Type="http://schemas.openxmlformats.org/officeDocument/2006/relationships/image" Target="../media/image70.png"/><Relationship Id="rId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8" Type="http://schemas.openxmlformats.org/officeDocument/2006/relationships/image" Target="../media/image79.svg"/><Relationship Id="rId13" Type="http://schemas.openxmlformats.org/officeDocument/2006/relationships/image" Target="../media/image7.png"/><Relationship Id="rId3" Type="http://schemas.openxmlformats.org/officeDocument/2006/relationships/image" Target="../media/image76.png"/><Relationship Id="rId7" Type="http://schemas.openxmlformats.org/officeDocument/2006/relationships/image" Target="../media/image78.png"/><Relationship Id="rId12" Type="http://schemas.openxmlformats.org/officeDocument/2006/relationships/image" Target="../media/image10.svg"/><Relationship Id="rId2" Type="http://schemas.openxmlformats.org/officeDocument/2006/relationships/notesSlide" Target="../notesSlides/notesSlide33.xml"/><Relationship Id="rId16" Type="http://schemas.openxmlformats.org/officeDocument/2006/relationships/image" Target="../media/image83.svg"/><Relationship Id="rId1" Type="http://schemas.openxmlformats.org/officeDocument/2006/relationships/slideLayout" Target="../slideLayouts/slideLayout16.xml"/><Relationship Id="rId6" Type="http://schemas.openxmlformats.org/officeDocument/2006/relationships/image" Target="../media/image6.svg"/><Relationship Id="rId11" Type="http://schemas.openxmlformats.org/officeDocument/2006/relationships/image" Target="../media/image9.png"/><Relationship Id="rId5" Type="http://schemas.openxmlformats.org/officeDocument/2006/relationships/image" Target="../media/image5.png"/><Relationship Id="rId15" Type="http://schemas.openxmlformats.org/officeDocument/2006/relationships/image" Target="../media/image82.png"/><Relationship Id="rId10" Type="http://schemas.openxmlformats.org/officeDocument/2006/relationships/image" Target="../media/image81.svg"/><Relationship Id="rId4" Type="http://schemas.openxmlformats.org/officeDocument/2006/relationships/image" Target="../media/image77.svg"/><Relationship Id="rId9" Type="http://schemas.openxmlformats.org/officeDocument/2006/relationships/image" Target="../media/image80.png"/><Relationship Id="rId14" Type="http://schemas.openxmlformats.org/officeDocument/2006/relationships/image" Target="../media/image8.sv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4.xml"/><Relationship Id="rId1" Type="http://schemas.openxmlformats.org/officeDocument/2006/relationships/slideLayout" Target="../slideLayouts/slideLayout16.xml"/><Relationship Id="rId5" Type="http://schemas.openxmlformats.org/officeDocument/2006/relationships/image" Target="../media/image86.png"/><Relationship Id="rId4" Type="http://schemas.openxmlformats.org/officeDocument/2006/relationships/image" Target="../media/image85.png"/></Relationships>
</file>

<file path=ppt/slides/_rels/slide4.xml.rels><?xml version="1.0" encoding="UTF-8" standalone="yes"?>
<Relationships xmlns="http://schemas.openxmlformats.org/package/2006/relationships"><Relationship Id="rId8" Type="http://schemas.openxmlformats.org/officeDocument/2006/relationships/image" Target="../media/image10.sv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8.svg"/><Relationship Id="rId11" Type="http://schemas.openxmlformats.org/officeDocument/2006/relationships/image" Target="../media/image13.jpeg"/><Relationship Id="rId5" Type="http://schemas.openxmlformats.org/officeDocument/2006/relationships/image" Target="../media/image7.png"/><Relationship Id="rId15" Type="http://schemas.openxmlformats.org/officeDocument/2006/relationships/image" Target="../media/image17.jpeg"/><Relationship Id="rId10" Type="http://schemas.openxmlformats.org/officeDocument/2006/relationships/image" Target="../media/image12.jpe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20.pn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树, 户外, 建筑物, 天空&#10;&#10;已生成极高可信度的说明"/>
          <p:cNvPicPr>
            <a:picLocks noChangeAspect="1"/>
          </p:cNvPicPr>
          <p:nvPr/>
        </p:nvPicPr>
        <p:blipFill>
          <a:blip r:embed="rId3"/>
          <a:stretch>
            <a:fillRect/>
          </a:stretch>
        </p:blipFill>
        <p:spPr>
          <a:xfrm>
            <a:off x="0" y="0"/>
            <a:ext cx="12204695" cy="6858000"/>
          </a:xfrm>
          <a:prstGeom prst="rect">
            <a:avLst/>
          </a:prstGeom>
        </p:spPr>
      </p:pic>
      <p:sp>
        <p:nvSpPr>
          <p:cNvPr id="6" name="矩形 5"/>
          <p:cNvSpPr/>
          <p:nvPr/>
        </p:nvSpPr>
        <p:spPr>
          <a:xfrm>
            <a:off x="12402" y="1256367"/>
            <a:ext cx="12201099" cy="2975165"/>
          </a:xfrm>
          <a:prstGeom prst="rect">
            <a:avLst/>
          </a:prstGeom>
          <a:solidFill>
            <a:srgbClr val="004F8A">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21501" y="5044140"/>
            <a:ext cx="12201099" cy="1860644"/>
            <a:chOff x="0" y="4997356"/>
            <a:chExt cx="12201099" cy="1860644"/>
          </a:xfrm>
        </p:grpSpPr>
        <p:sp>
          <p:nvSpPr>
            <p:cNvPr id="7" name="矩形 6"/>
            <p:cNvSpPr/>
            <p:nvPr/>
          </p:nvSpPr>
          <p:spPr>
            <a:xfrm>
              <a:off x="0" y="5403756"/>
              <a:ext cx="12201099" cy="14542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等腰三角形 7"/>
            <p:cNvSpPr/>
            <p:nvPr/>
          </p:nvSpPr>
          <p:spPr>
            <a:xfrm>
              <a:off x="1894309" y="4997356"/>
              <a:ext cx="8412480" cy="406400"/>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p:cNvSpPr txBox="1"/>
          <p:nvPr/>
        </p:nvSpPr>
        <p:spPr>
          <a:xfrm>
            <a:off x="547319" y="2217516"/>
            <a:ext cx="11113652" cy="1015663"/>
          </a:xfrm>
          <a:prstGeom prst="rect">
            <a:avLst/>
          </a:prstGeom>
          <a:noFill/>
        </p:spPr>
        <p:txBody>
          <a:bodyPr wrap="square" rtlCol="0">
            <a:spAutoFit/>
          </a:bodyPr>
          <a:lstStyle/>
          <a:p>
            <a:r>
              <a:rPr lang="en-US" altLang="zh-CN" sz="6000" b="1" dirty="0">
                <a:solidFill>
                  <a:schemeClr val="bg1"/>
                </a:solidFill>
                <a:latin typeface="微软雅黑" panose="020B0503020204020204" pitchFamily="34" charset="-122"/>
                <a:ea typeface="微软雅黑" panose="020B0503020204020204" pitchFamily="34" charset="-122"/>
              </a:rPr>
              <a:t>A STORY OF MY NOTEBOOK</a:t>
            </a:r>
            <a:endParaRPr lang="zh-CN" altLang="en-US" sz="6000"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8169966" y="3293963"/>
            <a:ext cx="3852387" cy="830997"/>
          </a:xfrm>
          <a:prstGeom prst="rect">
            <a:avLst/>
          </a:prstGeom>
        </p:spPr>
        <p:txBody>
          <a:bodyPr wrap="square">
            <a:spAutoFit/>
          </a:bodyPr>
          <a:lstStyle/>
          <a:p>
            <a:pPr algn="r"/>
            <a:r>
              <a:rPr lang="en-US"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Fu </a:t>
            </a:r>
            <a:r>
              <a:rPr lang="en-US" altLang="zh-CN" sz="2400" b="1" dirty="0" err="1">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Yuqian</a:t>
            </a:r>
            <a:endParaRPr lang="en-US"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r"/>
            <a:r>
              <a:rPr lang="en-US" altLang="zh-CN" sz="2400" dirty="0">
                <a:solidFill>
                  <a:schemeClr val="bg1"/>
                </a:solidFill>
                <a:latin typeface="微软雅黑" panose="020B0503020204020204" pitchFamily="34" charset="-122"/>
                <a:ea typeface="微软雅黑" panose="020B0503020204020204" pitchFamily="34" charset="-122"/>
              </a:rPr>
              <a:t>October 12, 2018</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3" name="圆角矩形 13"/>
          <p:cNvSpPr/>
          <p:nvPr/>
        </p:nvSpPr>
        <p:spPr>
          <a:xfrm>
            <a:off x="-17905" y="1421404"/>
            <a:ext cx="12197503" cy="2567793"/>
          </a:xfrm>
          <a:prstGeom prst="roundRect">
            <a:avLst>
              <a:gd name="adj" fmla="val 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5" name="直接连接符 14"/>
          <p:cNvCxnSpPr/>
          <p:nvPr/>
        </p:nvCxnSpPr>
        <p:spPr>
          <a:xfrm flipV="1">
            <a:off x="12402" y="1692638"/>
            <a:ext cx="12179598" cy="5008"/>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12402" y="3763483"/>
            <a:ext cx="12179598" cy="4340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7" name="标题 6"/>
          <p:cNvSpPr txBox="1"/>
          <p:nvPr/>
        </p:nvSpPr>
        <p:spPr>
          <a:xfrm>
            <a:off x="228671" y="1256367"/>
            <a:ext cx="12179598" cy="27750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800" b="1" kern="1200">
                <a:solidFill>
                  <a:schemeClr val="bg1"/>
                </a:solidFill>
                <a:latin typeface="微软雅黑" panose="020B0503020204020204" pitchFamily="34" charset="-122"/>
                <a:ea typeface="微软雅黑" panose="020B0503020204020204" pitchFamily="34" charset="-122"/>
                <a:cs typeface="+mj-cs"/>
              </a:defRPr>
            </a:lvl1pPr>
          </a:lstStyle>
          <a:p>
            <a:pPr algn="ctr">
              <a:lnSpc>
                <a:spcPct val="150000"/>
              </a:lnSpc>
            </a:pPr>
            <a:r>
              <a:rPr lang="en-US" altLang="zh-CN" sz="4400" dirty="0"/>
              <a:t>Recent Advances in </a:t>
            </a:r>
          </a:p>
          <a:p>
            <a:pPr algn="ctr">
              <a:lnSpc>
                <a:spcPct val="150000"/>
              </a:lnSpc>
            </a:pPr>
            <a:r>
              <a:rPr lang="en-US" altLang="zh-CN" sz="4400" dirty="0"/>
              <a:t>Efficient Computation of Deep CNN</a:t>
            </a:r>
            <a:endParaRPr lang="en-US" altLang="zh-CN" sz="3200" dirty="0"/>
          </a:p>
        </p:txBody>
      </p:sp>
      <p:sp>
        <p:nvSpPr>
          <p:cNvPr id="27" name="矩形 26"/>
          <p:cNvSpPr/>
          <p:nvPr/>
        </p:nvSpPr>
        <p:spPr>
          <a:xfrm>
            <a:off x="4347292" y="5301859"/>
            <a:ext cx="3513705" cy="961289"/>
          </a:xfrm>
          <a:prstGeom prst="rect">
            <a:avLst/>
          </a:prstGeom>
        </p:spPr>
        <p:txBody>
          <a:bodyPr wrap="square">
            <a:spAutoFit/>
          </a:bodyPr>
          <a:lstStyle/>
          <a:p>
            <a:pPr algn="ctr">
              <a:lnSpc>
                <a:spcPct val="150000"/>
              </a:lnSpc>
            </a:pP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王艳红</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50000"/>
              </a:lnSpc>
            </a:pP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2019</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年</a:t>
            </a: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月</a:t>
            </a: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21</a:t>
            </a: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Times New Roman" panose="02020603050405020304" pitchFamily="18" charset="0"/>
              </a:rPr>
              <a:t>日</a:t>
            </a:r>
            <a:endPar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日期占位符 1">
            <a:extLst>
              <a:ext uri="{FF2B5EF4-FFF2-40B4-BE49-F238E27FC236}">
                <a16:creationId xmlns:a16="http://schemas.microsoft.com/office/drawing/2014/main" id="{AC62B53D-B3CF-4246-883A-86DC26DD3A6A}"/>
              </a:ext>
            </a:extLst>
          </p:cNvPr>
          <p:cNvSpPr>
            <a:spLocks noGrp="1"/>
          </p:cNvSpPr>
          <p:nvPr>
            <p:ph type="dt" sz="half" idx="10"/>
          </p:nvPr>
        </p:nvSpPr>
        <p:spPr/>
        <p:txBody>
          <a:bodyPr/>
          <a:lstStyle/>
          <a:p>
            <a:fld id="{BE0DBD76-A151-4A4C-A367-48E6303B1857}" type="datetime1">
              <a:rPr lang="zh-CN" altLang="en-US" smtClean="0"/>
              <a:t>2019/5/22</a:t>
            </a:fld>
            <a:endParaRPr lang="zh-CN" altLang="en-US"/>
          </a:p>
        </p:txBody>
      </p:sp>
      <p:sp>
        <p:nvSpPr>
          <p:cNvPr id="4" name="页脚占位符 3">
            <a:extLst>
              <a:ext uri="{FF2B5EF4-FFF2-40B4-BE49-F238E27FC236}">
                <a16:creationId xmlns:a16="http://schemas.microsoft.com/office/drawing/2014/main" id="{025D5747-4178-4501-B654-7FD84933A483}"/>
              </a:ext>
            </a:extLst>
          </p:cNvPr>
          <p:cNvSpPr>
            <a:spLocks noGrp="1"/>
          </p:cNvSpPr>
          <p:nvPr>
            <p:ph type="ftr" sz="quarter" idx="11"/>
          </p:nvPr>
        </p:nvSpPr>
        <p:spPr/>
        <p:txBody>
          <a:bodyPr/>
          <a:lstStyle/>
          <a:p>
            <a:r>
              <a:rPr lang="zh-CN" altLang="en-US" dirty="0"/>
              <a:t>复旦类脑芯片与片上系统研究院</a:t>
            </a:r>
          </a:p>
        </p:txBody>
      </p:sp>
      <p:sp>
        <p:nvSpPr>
          <p:cNvPr id="11" name="灯片编号占位符 10">
            <a:extLst>
              <a:ext uri="{FF2B5EF4-FFF2-40B4-BE49-F238E27FC236}">
                <a16:creationId xmlns:a16="http://schemas.microsoft.com/office/drawing/2014/main" id="{5CD2870E-D528-4F74-8DC0-40B773068836}"/>
              </a:ext>
            </a:extLst>
          </p:cNvPr>
          <p:cNvSpPr>
            <a:spLocks noGrp="1"/>
          </p:cNvSpPr>
          <p:nvPr>
            <p:ph type="sldNum" sz="quarter" idx="12"/>
          </p:nvPr>
        </p:nvSpPr>
        <p:spPr/>
        <p:txBody>
          <a:bodyPr/>
          <a:lstStyle/>
          <a:p>
            <a:fld id="{7E7C4DA3-8E05-4586-A19A-6DB36D3901B9}" type="slidenum">
              <a:rPr lang="zh-CN" altLang="en-US" smtClean="0"/>
              <a:pPr/>
              <a:t>1</a:t>
            </a:fld>
            <a:r>
              <a:rPr lang="en-US" altLang="zh-CN"/>
              <a:t>/28</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advTm="308"/>
    </mc:Choice>
    <mc:Fallback xmlns="">
      <p:transition advTm="30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AB50E0-7165-4CD7-A49B-645B0AF2C323}"/>
              </a:ext>
            </a:extLst>
          </p:cNvPr>
          <p:cNvSpPr>
            <a:spLocks noGrp="1"/>
          </p:cNvSpPr>
          <p:nvPr>
            <p:ph type="title"/>
          </p:nvPr>
        </p:nvSpPr>
        <p:spPr/>
        <p:txBody>
          <a:bodyPr/>
          <a:lstStyle/>
          <a:p>
            <a:r>
              <a:rPr lang="en-US" altLang="zh-CN" dirty="0"/>
              <a:t>1.2 Low-rank</a:t>
            </a:r>
            <a:r>
              <a:rPr lang="zh-CN" altLang="en-US" dirty="0"/>
              <a:t>：</a:t>
            </a:r>
            <a:r>
              <a:rPr lang="en-US" altLang="zh-CN" dirty="0"/>
              <a:t>Math Preparation</a:t>
            </a:r>
            <a:endParaRPr lang="zh-CN" altLang="en-US" dirty="0"/>
          </a:p>
        </p:txBody>
      </p:sp>
      <p:sp>
        <p:nvSpPr>
          <p:cNvPr id="3" name="日期占位符 2">
            <a:extLst>
              <a:ext uri="{FF2B5EF4-FFF2-40B4-BE49-F238E27FC236}">
                <a16:creationId xmlns:a16="http://schemas.microsoft.com/office/drawing/2014/main" id="{632E87FF-E313-4ABB-81E6-237C5B143257}"/>
              </a:ext>
            </a:extLst>
          </p:cNvPr>
          <p:cNvSpPr>
            <a:spLocks noGrp="1"/>
          </p:cNvSpPr>
          <p:nvPr>
            <p:ph type="dt" sz="half" idx="10"/>
          </p:nvPr>
        </p:nvSpPr>
        <p:spPr/>
        <p:txBody>
          <a:bodyPr/>
          <a:lstStyle/>
          <a:p>
            <a:fld id="{D8EF6340-23BC-486F-A672-31FA66DDD70A}" type="datetime1">
              <a:rPr lang="zh-CN" altLang="en-US" smtClean="0"/>
              <a:t>2019/5/22</a:t>
            </a:fld>
            <a:endParaRPr lang="zh-CN" altLang="en-US"/>
          </a:p>
        </p:txBody>
      </p:sp>
      <p:sp>
        <p:nvSpPr>
          <p:cNvPr id="4" name="页脚占位符 3">
            <a:extLst>
              <a:ext uri="{FF2B5EF4-FFF2-40B4-BE49-F238E27FC236}">
                <a16:creationId xmlns:a16="http://schemas.microsoft.com/office/drawing/2014/main" id="{59A7740B-1D1B-4012-9FD2-1B18BBA17B02}"/>
              </a:ext>
            </a:extLst>
          </p:cNvPr>
          <p:cNvSpPr>
            <a:spLocks noGrp="1"/>
          </p:cNvSpPr>
          <p:nvPr>
            <p:ph type="ftr" sz="quarter" idx="11"/>
          </p:nvPr>
        </p:nvSpPr>
        <p:spPr/>
        <p:txBody>
          <a:bodyPr/>
          <a:lstStyle/>
          <a:p>
            <a:r>
              <a:rPr lang="zh-CN" altLang="en-US"/>
              <a:t>复旦类脑芯片与片上系统研究院</a:t>
            </a:r>
          </a:p>
        </p:txBody>
      </p:sp>
      <p:sp>
        <p:nvSpPr>
          <p:cNvPr id="5" name="灯片编号占位符 4">
            <a:extLst>
              <a:ext uri="{FF2B5EF4-FFF2-40B4-BE49-F238E27FC236}">
                <a16:creationId xmlns:a16="http://schemas.microsoft.com/office/drawing/2014/main" id="{65025F25-27D3-4A02-8FC0-BD7E12359C78}"/>
              </a:ext>
            </a:extLst>
          </p:cNvPr>
          <p:cNvSpPr>
            <a:spLocks noGrp="1"/>
          </p:cNvSpPr>
          <p:nvPr>
            <p:ph type="sldNum" sz="quarter" idx="12"/>
          </p:nvPr>
        </p:nvSpPr>
        <p:spPr/>
        <p:txBody>
          <a:bodyPr/>
          <a:lstStyle/>
          <a:p>
            <a:fld id="{D81BC2DF-976F-4C49-92B9-E79BD60CFE9D}" type="slidenum">
              <a:rPr lang="zh-CN" altLang="en-US" smtClean="0"/>
              <a:pPr/>
              <a:t>10</a:t>
            </a:fld>
            <a:r>
              <a:rPr lang="en-US" altLang="zh-CN"/>
              <a:t>/28</a:t>
            </a:r>
            <a:endParaRPr lang="zh-CN" altLang="en-US" dirty="0"/>
          </a:p>
        </p:txBody>
      </p:sp>
      <p:sp>
        <p:nvSpPr>
          <p:cNvPr id="10" name="矩形 9">
            <a:extLst>
              <a:ext uri="{FF2B5EF4-FFF2-40B4-BE49-F238E27FC236}">
                <a16:creationId xmlns:a16="http://schemas.microsoft.com/office/drawing/2014/main" id="{E559C6DE-12B8-49FA-BA09-85683271CA5D}"/>
              </a:ext>
            </a:extLst>
          </p:cNvPr>
          <p:cNvSpPr/>
          <p:nvPr/>
        </p:nvSpPr>
        <p:spPr>
          <a:xfrm>
            <a:off x="550330" y="1494135"/>
            <a:ext cx="1981202" cy="69215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Kronecker</a:t>
            </a:r>
            <a:r>
              <a:rPr lang="zh-CN" altLang="en-US" sz="2000" b="1" dirty="0">
                <a:latin typeface="微软雅黑" panose="020B0503020204020204" pitchFamily="34" charset="-122"/>
                <a:ea typeface="微软雅黑" panose="020B0503020204020204" pitchFamily="34" charset="-122"/>
              </a:rPr>
              <a:t>积</a:t>
            </a:r>
          </a:p>
        </p:txBody>
      </p:sp>
      <p:sp>
        <p:nvSpPr>
          <p:cNvPr id="19" name="矩形 18">
            <a:extLst>
              <a:ext uri="{FF2B5EF4-FFF2-40B4-BE49-F238E27FC236}">
                <a16:creationId xmlns:a16="http://schemas.microsoft.com/office/drawing/2014/main" id="{FD5F6CE9-C30C-4C96-AED5-99C9BED837A6}"/>
              </a:ext>
            </a:extLst>
          </p:cNvPr>
          <p:cNvSpPr/>
          <p:nvPr/>
        </p:nvSpPr>
        <p:spPr>
          <a:xfrm>
            <a:off x="550330" y="2633150"/>
            <a:ext cx="1981202" cy="69215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Khatri-Rao</a:t>
            </a:r>
            <a:r>
              <a:rPr lang="zh-CN" altLang="en-US" sz="2000" b="1" dirty="0">
                <a:latin typeface="微软雅黑" panose="020B0503020204020204" pitchFamily="34" charset="-122"/>
                <a:ea typeface="微软雅黑" panose="020B0503020204020204" pitchFamily="34" charset="-122"/>
              </a:rPr>
              <a:t>积</a:t>
            </a:r>
          </a:p>
        </p:txBody>
      </p:sp>
      <p:sp>
        <p:nvSpPr>
          <p:cNvPr id="22" name="矩形 21">
            <a:extLst>
              <a:ext uri="{FF2B5EF4-FFF2-40B4-BE49-F238E27FC236}">
                <a16:creationId xmlns:a16="http://schemas.microsoft.com/office/drawing/2014/main" id="{7A59BD78-6181-4207-8BE3-D39F7486A7FB}"/>
              </a:ext>
            </a:extLst>
          </p:cNvPr>
          <p:cNvSpPr/>
          <p:nvPr/>
        </p:nvSpPr>
        <p:spPr>
          <a:xfrm>
            <a:off x="550330" y="3957956"/>
            <a:ext cx="1981202" cy="692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张量的展开</a:t>
            </a:r>
          </a:p>
        </p:txBody>
      </p:sp>
      <p:grpSp>
        <p:nvGrpSpPr>
          <p:cNvPr id="30" name="组合 29">
            <a:extLst>
              <a:ext uri="{FF2B5EF4-FFF2-40B4-BE49-F238E27FC236}">
                <a16:creationId xmlns:a16="http://schemas.microsoft.com/office/drawing/2014/main" id="{4CC2ECA7-27B7-4432-B098-E28AD9A40A4F}"/>
              </a:ext>
            </a:extLst>
          </p:cNvPr>
          <p:cNvGrpSpPr/>
          <p:nvPr/>
        </p:nvGrpSpPr>
        <p:grpSpPr>
          <a:xfrm>
            <a:off x="3759199" y="1564878"/>
            <a:ext cx="7882471" cy="400110"/>
            <a:chOff x="3759199" y="1640154"/>
            <a:chExt cx="7882471" cy="400110"/>
          </a:xfrm>
        </p:grpSpPr>
        <p:sp>
          <p:nvSpPr>
            <p:cNvPr id="31" name="星形: 四角 30">
              <a:extLst>
                <a:ext uri="{FF2B5EF4-FFF2-40B4-BE49-F238E27FC236}">
                  <a16:creationId xmlns:a16="http://schemas.microsoft.com/office/drawing/2014/main" id="{565843F6-AFCD-4FE0-9F8E-7A7A02C42A1F}"/>
                </a:ext>
              </a:extLst>
            </p:cNvPr>
            <p:cNvSpPr/>
            <p:nvPr/>
          </p:nvSpPr>
          <p:spPr>
            <a:xfrm>
              <a:off x="3759199" y="1657647"/>
              <a:ext cx="287866" cy="36512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9C1AD27-248F-413C-8110-86B76CFD7955}"/>
                </a:ext>
              </a:extLst>
            </p:cNvPr>
            <p:cNvSpPr txBox="1"/>
            <p:nvPr/>
          </p:nvSpPr>
          <p:spPr>
            <a:xfrm>
              <a:off x="4089398" y="1640154"/>
              <a:ext cx="755227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定义：</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将高阶张量</a:t>
              </a:r>
              <a:r>
                <a:rPr lang="en-US" altLang="zh-CN" sz="2000" dirty="0">
                  <a:latin typeface="微软雅黑" panose="020B0503020204020204" pitchFamily="34" charset="-122"/>
                  <a:ea typeface="微软雅黑" panose="020B0503020204020204" pitchFamily="34" charset="-122"/>
                </a:rPr>
                <a:t>X(n1*n2*n3)</a:t>
              </a:r>
              <a:r>
                <a:rPr lang="zh-CN" altLang="en-US" sz="2000" dirty="0">
                  <a:latin typeface="微软雅黑" panose="020B0503020204020204" pitchFamily="34" charset="-122"/>
                  <a:ea typeface="微软雅黑" panose="020B0503020204020204" pitchFamily="34" charset="-122"/>
                </a:rPr>
                <a:t>转换成二维空间的矩阵</a:t>
              </a:r>
              <a:endParaRPr lang="en-US" altLang="zh-CN" sz="2000" dirty="0">
                <a:latin typeface="微软雅黑" panose="020B0503020204020204" pitchFamily="34" charset="-122"/>
                <a:ea typeface="微软雅黑" panose="020B0503020204020204" pitchFamily="34" charset="-122"/>
              </a:endParaRPr>
            </a:p>
          </p:txBody>
        </p:sp>
      </p:grpSp>
      <p:grpSp>
        <p:nvGrpSpPr>
          <p:cNvPr id="33" name="组合 32">
            <a:extLst>
              <a:ext uri="{FF2B5EF4-FFF2-40B4-BE49-F238E27FC236}">
                <a16:creationId xmlns:a16="http://schemas.microsoft.com/office/drawing/2014/main" id="{1A00FE2D-5171-46A6-AC6C-06BDD3896AD2}"/>
              </a:ext>
            </a:extLst>
          </p:cNvPr>
          <p:cNvGrpSpPr/>
          <p:nvPr/>
        </p:nvGrpSpPr>
        <p:grpSpPr>
          <a:xfrm>
            <a:off x="4404369" y="3065194"/>
            <a:ext cx="2160000" cy="1472451"/>
            <a:chOff x="1055649" y="2579649"/>
            <a:chExt cx="2160000" cy="1472451"/>
          </a:xfrm>
        </p:grpSpPr>
        <p:grpSp>
          <p:nvGrpSpPr>
            <p:cNvPr id="34" name="组合 336">
              <a:extLst>
                <a:ext uri="{FF2B5EF4-FFF2-40B4-BE49-F238E27FC236}">
                  <a16:creationId xmlns:a16="http://schemas.microsoft.com/office/drawing/2014/main" id="{78AE9C9D-1D4A-471C-A6FA-B12C387925FE}"/>
                </a:ext>
              </a:extLst>
            </p:cNvPr>
            <p:cNvGrpSpPr/>
            <p:nvPr/>
          </p:nvGrpSpPr>
          <p:grpSpPr>
            <a:xfrm>
              <a:off x="1371600" y="2590800"/>
              <a:ext cx="1828800" cy="1143000"/>
              <a:chOff x="990600" y="3886200"/>
              <a:chExt cx="1828800" cy="1143000"/>
            </a:xfrm>
            <a:solidFill>
              <a:schemeClr val="accent1">
                <a:lumMod val="40000"/>
                <a:lumOff val="60000"/>
              </a:schemeClr>
            </a:solidFill>
          </p:grpSpPr>
          <p:sp>
            <p:nvSpPr>
              <p:cNvPr id="74" name="立方体 73">
                <a:extLst>
                  <a:ext uri="{FF2B5EF4-FFF2-40B4-BE49-F238E27FC236}">
                    <a16:creationId xmlns:a16="http://schemas.microsoft.com/office/drawing/2014/main" id="{48D7AEC2-7097-42C5-A5D1-6351F307D38C}"/>
                  </a:ext>
                </a:extLst>
              </p:cNvPr>
              <p:cNvSpPr/>
              <p:nvPr/>
            </p:nvSpPr>
            <p:spPr>
              <a:xfrm>
                <a:off x="990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75" name="立方体 74">
                <a:extLst>
                  <a:ext uri="{FF2B5EF4-FFF2-40B4-BE49-F238E27FC236}">
                    <a16:creationId xmlns:a16="http://schemas.microsoft.com/office/drawing/2014/main" id="{6871D5AB-02BC-4D51-868F-8F156E5DC87E}"/>
                  </a:ext>
                </a:extLst>
              </p:cNvPr>
              <p:cNvSpPr/>
              <p:nvPr/>
            </p:nvSpPr>
            <p:spPr>
              <a:xfrm>
                <a:off x="1219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76" name="立方体 75">
                <a:extLst>
                  <a:ext uri="{FF2B5EF4-FFF2-40B4-BE49-F238E27FC236}">
                    <a16:creationId xmlns:a16="http://schemas.microsoft.com/office/drawing/2014/main" id="{0A2FA140-DA95-444E-A0CF-71674C5BAD59}"/>
                  </a:ext>
                </a:extLst>
              </p:cNvPr>
              <p:cNvSpPr/>
              <p:nvPr/>
            </p:nvSpPr>
            <p:spPr>
              <a:xfrm>
                <a:off x="1447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77" name="立方体 76">
                <a:extLst>
                  <a:ext uri="{FF2B5EF4-FFF2-40B4-BE49-F238E27FC236}">
                    <a16:creationId xmlns:a16="http://schemas.microsoft.com/office/drawing/2014/main" id="{E4F362B9-A254-4FFB-A7FB-B38DC64918D5}"/>
                  </a:ext>
                </a:extLst>
              </p:cNvPr>
              <p:cNvSpPr/>
              <p:nvPr/>
            </p:nvSpPr>
            <p:spPr>
              <a:xfrm>
                <a:off x="16764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78" name="立方体 77">
                <a:extLst>
                  <a:ext uri="{FF2B5EF4-FFF2-40B4-BE49-F238E27FC236}">
                    <a16:creationId xmlns:a16="http://schemas.microsoft.com/office/drawing/2014/main" id="{18E260FE-E857-499E-9138-6AC7598BEACA}"/>
                  </a:ext>
                </a:extLst>
              </p:cNvPr>
              <p:cNvSpPr/>
              <p:nvPr/>
            </p:nvSpPr>
            <p:spPr>
              <a:xfrm>
                <a:off x="19050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79" name="立方体 78">
                <a:extLst>
                  <a:ext uri="{FF2B5EF4-FFF2-40B4-BE49-F238E27FC236}">
                    <a16:creationId xmlns:a16="http://schemas.microsoft.com/office/drawing/2014/main" id="{EBA3E4F4-295C-4E93-BE97-3A089FB71301}"/>
                  </a:ext>
                </a:extLst>
              </p:cNvPr>
              <p:cNvSpPr/>
              <p:nvPr/>
            </p:nvSpPr>
            <p:spPr>
              <a:xfrm>
                <a:off x="2133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80" name="立方体 79">
                <a:extLst>
                  <a:ext uri="{FF2B5EF4-FFF2-40B4-BE49-F238E27FC236}">
                    <a16:creationId xmlns:a16="http://schemas.microsoft.com/office/drawing/2014/main" id="{48FBB784-1C47-4E7F-AD17-630F68D4297E}"/>
                  </a:ext>
                </a:extLst>
              </p:cNvPr>
              <p:cNvSpPr/>
              <p:nvPr/>
            </p:nvSpPr>
            <p:spPr>
              <a:xfrm>
                <a:off x="2362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81" name="立方体 80">
                <a:extLst>
                  <a:ext uri="{FF2B5EF4-FFF2-40B4-BE49-F238E27FC236}">
                    <a16:creationId xmlns:a16="http://schemas.microsoft.com/office/drawing/2014/main" id="{5F21C6A5-1CE0-4C68-99FD-C585ED5AB20C}"/>
                  </a:ext>
                </a:extLst>
              </p:cNvPr>
              <p:cNvSpPr/>
              <p:nvPr/>
            </p:nvSpPr>
            <p:spPr>
              <a:xfrm>
                <a:off x="2590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grpSp>
          <p:nvGrpSpPr>
            <p:cNvPr id="35" name="组合 345">
              <a:extLst>
                <a:ext uri="{FF2B5EF4-FFF2-40B4-BE49-F238E27FC236}">
                  <a16:creationId xmlns:a16="http://schemas.microsoft.com/office/drawing/2014/main" id="{AB91F188-22EE-4D6A-A8B8-C335610A64E0}"/>
                </a:ext>
              </a:extLst>
            </p:cNvPr>
            <p:cNvGrpSpPr/>
            <p:nvPr/>
          </p:nvGrpSpPr>
          <p:grpSpPr>
            <a:xfrm>
              <a:off x="1295400" y="2667000"/>
              <a:ext cx="1828800" cy="1143000"/>
              <a:chOff x="990600" y="3886200"/>
              <a:chExt cx="1828800" cy="1143000"/>
            </a:xfrm>
            <a:solidFill>
              <a:schemeClr val="accent1">
                <a:lumMod val="40000"/>
                <a:lumOff val="60000"/>
              </a:schemeClr>
            </a:solidFill>
          </p:grpSpPr>
          <p:sp>
            <p:nvSpPr>
              <p:cNvPr id="66" name="立方体 65">
                <a:extLst>
                  <a:ext uri="{FF2B5EF4-FFF2-40B4-BE49-F238E27FC236}">
                    <a16:creationId xmlns:a16="http://schemas.microsoft.com/office/drawing/2014/main" id="{22320114-1CDE-4DA0-9B09-0489A5B42CCE}"/>
                  </a:ext>
                </a:extLst>
              </p:cNvPr>
              <p:cNvSpPr/>
              <p:nvPr/>
            </p:nvSpPr>
            <p:spPr>
              <a:xfrm>
                <a:off x="990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7" name="立方体 66">
                <a:extLst>
                  <a:ext uri="{FF2B5EF4-FFF2-40B4-BE49-F238E27FC236}">
                    <a16:creationId xmlns:a16="http://schemas.microsoft.com/office/drawing/2014/main" id="{BD2F81A4-B67A-4C03-9C65-3EF68CAE8975}"/>
                  </a:ext>
                </a:extLst>
              </p:cNvPr>
              <p:cNvSpPr/>
              <p:nvPr/>
            </p:nvSpPr>
            <p:spPr>
              <a:xfrm>
                <a:off x="1219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8" name="立方体 67">
                <a:extLst>
                  <a:ext uri="{FF2B5EF4-FFF2-40B4-BE49-F238E27FC236}">
                    <a16:creationId xmlns:a16="http://schemas.microsoft.com/office/drawing/2014/main" id="{6D163BB9-6DFD-4584-B3C4-3A039DE3660F}"/>
                  </a:ext>
                </a:extLst>
              </p:cNvPr>
              <p:cNvSpPr/>
              <p:nvPr/>
            </p:nvSpPr>
            <p:spPr>
              <a:xfrm>
                <a:off x="1447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9" name="立方体 68">
                <a:extLst>
                  <a:ext uri="{FF2B5EF4-FFF2-40B4-BE49-F238E27FC236}">
                    <a16:creationId xmlns:a16="http://schemas.microsoft.com/office/drawing/2014/main" id="{7E5DE2B1-7FE7-4563-8DD6-3ABF64F407BF}"/>
                  </a:ext>
                </a:extLst>
              </p:cNvPr>
              <p:cNvSpPr/>
              <p:nvPr/>
            </p:nvSpPr>
            <p:spPr>
              <a:xfrm>
                <a:off x="16764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70" name="立方体 69">
                <a:extLst>
                  <a:ext uri="{FF2B5EF4-FFF2-40B4-BE49-F238E27FC236}">
                    <a16:creationId xmlns:a16="http://schemas.microsoft.com/office/drawing/2014/main" id="{19018C5A-EEA3-4AF2-A4D7-DDA5AB29D3D9}"/>
                  </a:ext>
                </a:extLst>
              </p:cNvPr>
              <p:cNvSpPr/>
              <p:nvPr/>
            </p:nvSpPr>
            <p:spPr>
              <a:xfrm>
                <a:off x="19050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71" name="立方体 70">
                <a:extLst>
                  <a:ext uri="{FF2B5EF4-FFF2-40B4-BE49-F238E27FC236}">
                    <a16:creationId xmlns:a16="http://schemas.microsoft.com/office/drawing/2014/main" id="{7532ABF9-B1D5-48F6-B7CB-4365EABE6E3C}"/>
                  </a:ext>
                </a:extLst>
              </p:cNvPr>
              <p:cNvSpPr/>
              <p:nvPr/>
            </p:nvSpPr>
            <p:spPr>
              <a:xfrm>
                <a:off x="2133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72" name="立方体 71">
                <a:extLst>
                  <a:ext uri="{FF2B5EF4-FFF2-40B4-BE49-F238E27FC236}">
                    <a16:creationId xmlns:a16="http://schemas.microsoft.com/office/drawing/2014/main" id="{0922C5A6-5A28-4F4A-82CF-5820545D29B8}"/>
                  </a:ext>
                </a:extLst>
              </p:cNvPr>
              <p:cNvSpPr/>
              <p:nvPr/>
            </p:nvSpPr>
            <p:spPr>
              <a:xfrm>
                <a:off x="2362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73" name="立方体 72">
                <a:extLst>
                  <a:ext uri="{FF2B5EF4-FFF2-40B4-BE49-F238E27FC236}">
                    <a16:creationId xmlns:a16="http://schemas.microsoft.com/office/drawing/2014/main" id="{1640EA74-D1A3-4220-BE34-E64A689CEC49}"/>
                  </a:ext>
                </a:extLst>
              </p:cNvPr>
              <p:cNvSpPr/>
              <p:nvPr/>
            </p:nvSpPr>
            <p:spPr>
              <a:xfrm>
                <a:off x="2590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grpSp>
          <p:nvGrpSpPr>
            <p:cNvPr id="36" name="组合 354">
              <a:extLst>
                <a:ext uri="{FF2B5EF4-FFF2-40B4-BE49-F238E27FC236}">
                  <a16:creationId xmlns:a16="http://schemas.microsoft.com/office/drawing/2014/main" id="{1F5484B4-1FF4-4543-9C5B-3E1410997ACC}"/>
                </a:ext>
              </a:extLst>
            </p:cNvPr>
            <p:cNvGrpSpPr/>
            <p:nvPr/>
          </p:nvGrpSpPr>
          <p:grpSpPr>
            <a:xfrm>
              <a:off x="1219200" y="2743200"/>
              <a:ext cx="1828800" cy="1143000"/>
              <a:chOff x="990600" y="3886200"/>
              <a:chExt cx="1828800" cy="1143000"/>
            </a:xfrm>
            <a:solidFill>
              <a:schemeClr val="accent1">
                <a:lumMod val="40000"/>
                <a:lumOff val="60000"/>
              </a:schemeClr>
            </a:solidFill>
          </p:grpSpPr>
          <p:sp>
            <p:nvSpPr>
              <p:cNvPr id="58" name="立方体 57">
                <a:extLst>
                  <a:ext uri="{FF2B5EF4-FFF2-40B4-BE49-F238E27FC236}">
                    <a16:creationId xmlns:a16="http://schemas.microsoft.com/office/drawing/2014/main" id="{EC219355-0E29-48CF-8C67-2AF454BFFF6C}"/>
                  </a:ext>
                </a:extLst>
              </p:cNvPr>
              <p:cNvSpPr/>
              <p:nvPr/>
            </p:nvSpPr>
            <p:spPr>
              <a:xfrm>
                <a:off x="990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59" name="立方体 58">
                <a:extLst>
                  <a:ext uri="{FF2B5EF4-FFF2-40B4-BE49-F238E27FC236}">
                    <a16:creationId xmlns:a16="http://schemas.microsoft.com/office/drawing/2014/main" id="{34A60519-9590-4C98-B5F9-C4312B715331}"/>
                  </a:ext>
                </a:extLst>
              </p:cNvPr>
              <p:cNvSpPr/>
              <p:nvPr/>
            </p:nvSpPr>
            <p:spPr>
              <a:xfrm>
                <a:off x="1219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0" name="立方体 59">
                <a:extLst>
                  <a:ext uri="{FF2B5EF4-FFF2-40B4-BE49-F238E27FC236}">
                    <a16:creationId xmlns:a16="http://schemas.microsoft.com/office/drawing/2014/main" id="{820A328F-C213-422E-8AFE-610B957FEA4C}"/>
                  </a:ext>
                </a:extLst>
              </p:cNvPr>
              <p:cNvSpPr/>
              <p:nvPr/>
            </p:nvSpPr>
            <p:spPr>
              <a:xfrm>
                <a:off x="1447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1" name="立方体 60">
                <a:extLst>
                  <a:ext uri="{FF2B5EF4-FFF2-40B4-BE49-F238E27FC236}">
                    <a16:creationId xmlns:a16="http://schemas.microsoft.com/office/drawing/2014/main" id="{8D9CFFC8-FE21-4126-AAA3-D524F9E72CBA}"/>
                  </a:ext>
                </a:extLst>
              </p:cNvPr>
              <p:cNvSpPr/>
              <p:nvPr/>
            </p:nvSpPr>
            <p:spPr>
              <a:xfrm>
                <a:off x="16764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2" name="立方体 61">
                <a:extLst>
                  <a:ext uri="{FF2B5EF4-FFF2-40B4-BE49-F238E27FC236}">
                    <a16:creationId xmlns:a16="http://schemas.microsoft.com/office/drawing/2014/main" id="{E9939921-3231-4358-B173-189805FF6B48}"/>
                  </a:ext>
                </a:extLst>
              </p:cNvPr>
              <p:cNvSpPr/>
              <p:nvPr/>
            </p:nvSpPr>
            <p:spPr>
              <a:xfrm>
                <a:off x="19050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3" name="立方体 62">
                <a:extLst>
                  <a:ext uri="{FF2B5EF4-FFF2-40B4-BE49-F238E27FC236}">
                    <a16:creationId xmlns:a16="http://schemas.microsoft.com/office/drawing/2014/main" id="{4C2F5E6E-1252-4804-BD2A-EEE1AD178669}"/>
                  </a:ext>
                </a:extLst>
              </p:cNvPr>
              <p:cNvSpPr/>
              <p:nvPr/>
            </p:nvSpPr>
            <p:spPr>
              <a:xfrm>
                <a:off x="2133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4" name="立方体 63">
                <a:extLst>
                  <a:ext uri="{FF2B5EF4-FFF2-40B4-BE49-F238E27FC236}">
                    <a16:creationId xmlns:a16="http://schemas.microsoft.com/office/drawing/2014/main" id="{FB13B5B6-E9C9-45BF-8C00-2C50D95B8388}"/>
                  </a:ext>
                </a:extLst>
              </p:cNvPr>
              <p:cNvSpPr/>
              <p:nvPr/>
            </p:nvSpPr>
            <p:spPr>
              <a:xfrm>
                <a:off x="2362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65" name="立方体 64">
                <a:extLst>
                  <a:ext uri="{FF2B5EF4-FFF2-40B4-BE49-F238E27FC236}">
                    <a16:creationId xmlns:a16="http://schemas.microsoft.com/office/drawing/2014/main" id="{5C2E2ADC-F30C-46CC-A433-0D3A47DEE710}"/>
                  </a:ext>
                </a:extLst>
              </p:cNvPr>
              <p:cNvSpPr/>
              <p:nvPr/>
            </p:nvSpPr>
            <p:spPr>
              <a:xfrm>
                <a:off x="2590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grpSp>
          <p:nvGrpSpPr>
            <p:cNvPr id="37" name="组合 363">
              <a:extLst>
                <a:ext uri="{FF2B5EF4-FFF2-40B4-BE49-F238E27FC236}">
                  <a16:creationId xmlns:a16="http://schemas.microsoft.com/office/drawing/2014/main" id="{BA6FD38C-1BD0-4BBD-BB9B-19760677DBB5}"/>
                </a:ext>
              </a:extLst>
            </p:cNvPr>
            <p:cNvGrpSpPr/>
            <p:nvPr/>
          </p:nvGrpSpPr>
          <p:grpSpPr>
            <a:xfrm>
              <a:off x="1143000" y="2819400"/>
              <a:ext cx="1828800" cy="1143000"/>
              <a:chOff x="990600" y="3886200"/>
              <a:chExt cx="1828800" cy="1143000"/>
            </a:xfrm>
            <a:solidFill>
              <a:schemeClr val="accent1">
                <a:lumMod val="40000"/>
                <a:lumOff val="60000"/>
              </a:schemeClr>
            </a:solidFill>
          </p:grpSpPr>
          <p:sp>
            <p:nvSpPr>
              <p:cNvPr id="50" name="立方体 49">
                <a:extLst>
                  <a:ext uri="{FF2B5EF4-FFF2-40B4-BE49-F238E27FC236}">
                    <a16:creationId xmlns:a16="http://schemas.microsoft.com/office/drawing/2014/main" id="{740CC562-315B-4D4D-A1A6-4D8BB68143E0}"/>
                  </a:ext>
                </a:extLst>
              </p:cNvPr>
              <p:cNvSpPr/>
              <p:nvPr/>
            </p:nvSpPr>
            <p:spPr>
              <a:xfrm>
                <a:off x="990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51" name="立方体 50">
                <a:extLst>
                  <a:ext uri="{FF2B5EF4-FFF2-40B4-BE49-F238E27FC236}">
                    <a16:creationId xmlns:a16="http://schemas.microsoft.com/office/drawing/2014/main" id="{E506538E-D575-4CA8-9DBE-325303CF07E9}"/>
                  </a:ext>
                </a:extLst>
              </p:cNvPr>
              <p:cNvSpPr/>
              <p:nvPr/>
            </p:nvSpPr>
            <p:spPr>
              <a:xfrm>
                <a:off x="1219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52" name="立方体 51">
                <a:extLst>
                  <a:ext uri="{FF2B5EF4-FFF2-40B4-BE49-F238E27FC236}">
                    <a16:creationId xmlns:a16="http://schemas.microsoft.com/office/drawing/2014/main" id="{61821659-5D26-4D9A-8F4A-DA7AD194877B}"/>
                  </a:ext>
                </a:extLst>
              </p:cNvPr>
              <p:cNvSpPr/>
              <p:nvPr/>
            </p:nvSpPr>
            <p:spPr>
              <a:xfrm>
                <a:off x="1447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53" name="立方体 52">
                <a:extLst>
                  <a:ext uri="{FF2B5EF4-FFF2-40B4-BE49-F238E27FC236}">
                    <a16:creationId xmlns:a16="http://schemas.microsoft.com/office/drawing/2014/main" id="{12607A48-8C8F-4F26-A9B8-204C2C073B8E}"/>
                  </a:ext>
                </a:extLst>
              </p:cNvPr>
              <p:cNvSpPr/>
              <p:nvPr/>
            </p:nvSpPr>
            <p:spPr>
              <a:xfrm>
                <a:off x="16764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54" name="立方体 53">
                <a:extLst>
                  <a:ext uri="{FF2B5EF4-FFF2-40B4-BE49-F238E27FC236}">
                    <a16:creationId xmlns:a16="http://schemas.microsoft.com/office/drawing/2014/main" id="{421F688D-9878-4472-AA83-175CE0CC659D}"/>
                  </a:ext>
                </a:extLst>
              </p:cNvPr>
              <p:cNvSpPr/>
              <p:nvPr/>
            </p:nvSpPr>
            <p:spPr>
              <a:xfrm>
                <a:off x="19050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55" name="立方体 54">
                <a:extLst>
                  <a:ext uri="{FF2B5EF4-FFF2-40B4-BE49-F238E27FC236}">
                    <a16:creationId xmlns:a16="http://schemas.microsoft.com/office/drawing/2014/main" id="{67C10EF0-CAED-4F7D-BD3A-CC451450290E}"/>
                  </a:ext>
                </a:extLst>
              </p:cNvPr>
              <p:cNvSpPr/>
              <p:nvPr/>
            </p:nvSpPr>
            <p:spPr>
              <a:xfrm>
                <a:off x="2133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56" name="立方体 55">
                <a:extLst>
                  <a:ext uri="{FF2B5EF4-FFF2-40B4-BE49-F238E27FC236}">
                    <a16:creationId xmlns:a16="http://schemas.microsoft.com/office/drawing/2014/main" id="{74C53CA7-D4C5-4F66-94B2-FE75ABF4A432}"/>
                  </a:ext>
                </a:extLst>
              </p:cNvPr>
              <p:cNvSpPr/>
              <p:nvPr/>
            </p:nvSpPr>
            <p:spPr>
              <a:xfrm>
                <a:off x="2362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57" name="立方体 56">
                <a:extLst>
                  <a:ext uri="{FF2B5EF4-FFF2-40B4-BE49-F238E27FC236}">
                    <a16:creationId xmlns:a16="http://schemas.microsoft.com/office/drawing/2014/main" id="{ECE23AE7-B32F-498B-845B-10FFF493CA41}"/>
                  </a:ext>
                </a:extLst>
              </p:cNvPr>
              <p:cNvSpPr/>
              <p:nvPr/>
            </p:nvSpPr>
            <p:spPr>
              <a:xfrm>
                <a:off x="2590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grpSp>
          <p:nvGrpSpPr>
            <p:cNvPr id="39" name="组合 372">
              <a:extLst>
                <a:ext uri="{FF2B5EF4-FFF2-40B4-BE49-F238E27FC236}">
                  <a16:creationId xmlns:a16="http://schemas.microsoft.com/office/drawing/2014/main" id="{F5B68805-EDBD-42CC-80ED-7E98C171B5ED}"/>
                </a:ext>
              </a:extLst>
            </p:cNvPr>
            <p:cNvGrpSpPr/>
            <p:nvPr/>
          </p:nvGrpSpPr>
          <p:grpSpPr>
            <a:xfrm>
              <a:off x="1066800" y="2895600"/>
              <a:ext cx="1828800" cy="1143000"/>
              <a:chOff x="990600" y="3886200"/>
              <a:chExt cx="1828800" cy="1143000"/>
            </a:xfrm>
            <a:solidFill>
              <a:schemeClr val="accent1">
                <a:lumMod val="40000"/>
                <a:lumOff val="60000"/>
              </a:schemeClr>
            </a:solidFill>
          </p:grpSpPr>
          <p:sp>
            <p:nvSpPr>
              <p:cNvPr id="42" name="立方体 41">
                <a:extLst>
                  <a:ext uri="{FF2B5EF4-FFF2-40B4-BE49-F238E27FC236}">
                    <a16:creationId xmlns:a16="http://schemas.microsoft.com/office/drawing/2014/main" id="{7C09E849-00E3-42F3-A516-87142999A95F}"/>
                  </a:ext>
                </a:extLst>
              </p:cNvPr>
              <p:cNvSpPr/>
              <p:nvPr/>
            </p:nvSpPr>
            <p:spPr>
              <a:xfrm>
                <a:off x="990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43" name="立方体 42">
                <a:extLst>
                  <a:ext uri="{FF2B5EF4-FFF2-40B4-BE49-F238E27FC236}">
                    <a16:creationId xmlns:a16="http://schemas.microsoft.com/office/drawing/2014/main" id="{A09D3A65-FFD1-46E3-BE63-7584A7442802}"/>
                  </a:ext>
                </a:extLst>
              </p:cNvPr>
              <p:cNvSpPr/>
              <p:nvPr/>
            </p:nvSpPr>
            <p:spPr>
              <a:xfrm>
                <a:off x="1219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44" name="立方体 43">
                <a:extLst>
                  <a:ext uri="{FF2B5EF4-FFF2-40B4-BE49-F238E27FC236}">
                    <a16:creationId xmlns:a16="http://schemas.microsoft.com/office/drawing/2014/main" id="{BD6B8868-DEDB-4131-841E-FDC9C63849FB}"/>
                  </a:ext>
                </a:extLst>
              </p:cNvPr>
              <p:cNvSpPr/>
              <p:nvPr/>
            </p:nvSpPr>
            <p:spPr>
              <a:xfrm>
                <a:off x="1447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45" name="立方体 44">
                <a:extLst>
                  <a:ext uri="{FF2B5EF4-FFF2-40B4-BE49-F238E27FC236}">
                    <a16:creationId xmlns:a16="http://schemas.microsoft.com/office/drawing/2014/main" id="{6115782E-DF49-460A-A454-37B616BAEF1F}"/>
                  </a:ext>
                </a:extLst>
              </p:cNvPr>
              <p:cNvSpPr/>
              <p:nvPr/>
            </p:nvSpPr>
            <p:spPr>
              <a:xfrm>
                <a:off x="16764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46" name="立方体 45">
                <a:extLst>
                  <a:ext uri="{FF2B5EF4-FFF2-40B4-BE49-F238E27FC236}">
                    <a16:creationId xmlns:a16="http://schemas.microsoft.com/office/drawing/2014/main" id="{C9F7F50B-6E8A-4706-AD56-3F94397C7CE7}"/>
                  </a:ext>
                </a:extLst>
              </p:cNvPr>
              <p:cNvSpPr/>
              <p:nvPr/>
            </p:nvSpPr>
            <p:spPr>
              <a:xfrm>
                <a:off x="19050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47" name="立方体 46">
                <a:extLst>
                  <a:ext uri="{FF2B5EF4-FFF2-40B4-BE49-F238E27FC236}">
                    <a16:creationId xmlns:a16="http://schemas.microsoft.com/office/drawing/2014/main" id="{CC7B9152-E78F-4253-845E-BAA2045641C5}"/>
                  </a:ext>
                </a:extLst>
              </p:cNvPr>
              <p:cNvSpPr/>
              <p:nvPr/>
            </p:nvSpPr>
            <p:spPr>
              <a:xfrm>
                <a:off x="2133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48" name="立方体 47">
                <a:extLst>
                  <a:ext uri="{FF2B5EF4-FFF2-40B4-BE49-F238E27FC236}">
                    <a16:creationId xmlns:a16="http://schemas.microsoft.com/office/drawing/2014/main" id="{18947F69-E428-4831-9856-1C4124BA7105}"/>
                  </a:ext>
                </a:extLst>
              </p:cNvPr>
              <p:cNvSpPr/>
              <p:nvPr/>
            </p:nvSpPr>
            <p:spPr>
              <a:xfrm>
                <a:off x="2362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49" name="立方体 48">
                <a:extLst>
                  <a:ext uri="{FF2B5EF4-FFF2-40B4-BE49-F238E27FC236}">
                    <a16:creationId xmlns:a16="http://schemas.microsoft.com/office/drawing/2014/main" id="{467A5542-C9C2-440B-80FD-9CC15D9F692F}"/>
                  </a:ext>
                </a:extLst>
              </p:cNvPr>
              <p:cNvSpPr/>
              <p:nvPr/>
            </p:nvSpPr>
            <p:spPr>
              <a:xfrm>
                <a:off x="2590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pic>
          <p:nvPicPr>
            <p:cNvPr id="41" name="图片 40" descr="图片4.png">
              <a:extLst>
                <a:ext uri="{FF2B5EF4-FFF2-40B4-BE49-F238E27FC236}">
                  <a16:creationId xmlns:a16="http://schemas.microsoft.com/office/drawing/2014/main" id="{540E4BFB-F0BA-444B-A381-918360C54372}"/>
                </a:ext>
              </a:extLst>
            </p:cNvPr>
            <p:cNvPicPr>
              <a:picLocks noChangeAspect="1"/>
            </p:cNvPicPr>
            <p:nvPr/>
          </p:nvPicPr>
          <p:blipFill>
            <a:blip r:embed="rId3" cstate="print">
              <a:clrChange>
                <a:clrFrom>
                  <a:srgbClr val="818181"/>
                </a:clrFrom>
                <a:clrTo>
                  <a:srgbClr val="818181">
                    <a:alpha val="0"/>
                  </a:srgbClr>
                </a:clrTo>
              </a:clrChange>
              <a:duotone>
                <a:prstClr val="black"/>
                <a:schemeClr val="tx1">
                  <a:tint val="45000"/>
                  <a:satMod val="400000"/>
                </a:schemeClr>
              </a:duotone>
            </a:blip>
            <a:stretch>
              <a:fillRect/>
            </a:stretch>
          </p:blipFill>
          <p:spPr>
            <a:xfrm>
              <a:off x="1055649" y="2579649"/>
              <a:ext cx="2160000" cy="1472451"/>
            </a:xfrm>
            <a:prstGeom prst="rect">
              <a:avLst/>
            </a:prstGeom>
          </p:spPr>
        </p:pic>
      </p:grpSp>
      <p:grpSp>
        <p:nvGrpSpPr>
          <p:cNvPr id="14" name="组合 13">
            <a:extLst>
              <a:ext uri="{FF2B5EF4-FFF2-40B4-BE49-F238E27FC236}">
                <a16:creationId xmlns:a16="http://schemas.microsoft.com/office/drawing/2014/main" id="{9A87F9AD-17BA-4203-974B-5223181B3862}"/>
              </a:ext>
            </a:extLst>
          </p:cNvPr>
          <p:cNvGrpSpPr/>
          <p:nvPr/>
        </p:nvGrpSpPr>
        <p:grpSpPr>
          <a:xfrm>
            <a:off x="3612307" y="2111771"/>
            <a:ext cx="1028146" cy="959181"/>
            <a:chOff x="3157635" y="4463719"/>
            <a:chExt cx="1028146" cy="959181"/>
          </a:xfrm>
        </p:grpSpPr>
        <p:cxnSp>
          <p:nvCxnSpPr>
            <p:cNvPr id="7" name="直接箭头连接符 6">
              <a:extLst>
                <a:ext uri="{FF2B5EF4-FFF2-40B4-BE49-F238E27FC236}">
                  <a16:creationId xmlns:a16="http://schemas.microsoft.com/office/drawing/2014/main" id="{FE533936-D07A-452E-BA5B-578233019265}"/>
                </a:ext>
              </a:extLst>
            </p:cNvPr>
            <p:cNvCxnSpPr/>
            <p:nvPr/>
          </p:nvCxnSpPr>
          <p:spPr>
            <a:xfrm>
              <a:off x="3572935" y="5047810"/>
              <a:ext cx="8465" cy="375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EB5AB03E-B60F-46C3-B804-0EEC16D131CF}"/>
                </a:ext>
              </a:extLst>
            </p:cNvPr>
            <p:cNvCxnSpPr>
              <a:cxnSpLocks/>
            </p:cNvCxnSpPr>
            <p:nvPr/>
          </p:nvCxnSpPr>
          <p:spPr>
            <a:xfrm>
              <a:off x="3585634" y="5047810"/>
              <a:ext cx="3640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DB502822-7F0A-4209-8CA6-400EA472F3D0}"/>
                </a:ext>
              </a:extLst>
            </p:cNvPr>
            <p:cNvCxnSpPr>
              <a:cxnSpLocks/>
            </p:cNvCxnSpPr>
            <p:nvPr/>
          </p:nvCxnSpPr>
          <p:spPr>
            <a:xfrm flipV="1">
              <a:off x="3572935" y="4725621"/>
              <a:ext cx="335345" cy="318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04E5B23A-3502-4C47-A893-EB05BADEAC22}"/>
                    </a:ext>
                  </a:extLst>
                </p:cNvPr>
                <p:cNvSpPr txBox="1"/>
                <p:nvPr/>
              </p:nvSpPr>
              <p:spPr>
                <a:xfrm>
                  <a:off x="3157635" y="4971799"/>
                  <a:ext cx="520700"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𝑛</m:t>
                            </m:r>
                          </m:e>
                          <m:sub>
                            <m:r>
                              <a:rPr lang="en-US" altLang="zh-CN" b="0" i="1" dirty="0" smtClean="0">
                                <a:latin typeface="Cambria Math" panose="02040503050406030204" pitchFamily="18" charset="0"/>
                                <a:ea typeface="微软雅黑" panose="020B0503020204020204" pitchFamily="34" charset="-122"/>
                              </a:rPr>
                              <m:t>1</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12" name="文本框 11">
                  <a:extLst>
                    <a:ext uri="{FF2B5EF4-FFF2-40B4-BE49-F238E27FC236}">
                      <a16:creationId xmlns:a16="http://schemas.microsoft.com/office/drawing/2014/main" id="{04E5B23A-3502-4C47-A893-EB05BADEAC22}"/>
                    </a:ext>
                  </a:extLst>
                </p:cNvPr>
                <p:cNvSpPr txBox="1">
                  <a:spLocks noRot="1" noChangeAspect="1" noMove="1" noResize="1" noEditPoints="1" noAdjustHandles="1" noChangeArrowheads="1" noChangeShapeType="1" noTextEdit="1"/>
                </p:cNvSpPr>
                <p:nvPr/>
              </p:nvSpPr>
              <p:spPr>
                <a:xfrm>
                  <a:off x="3157635" y="4971799"/>
                  <a:ext cx="520700" cy="369332"/>
                </a:xfrm>
                <a:prstGeom prst="rect">
                  <a:avLst/>
                </a:prstGeom>
                <a:blipFill>
                  <a:blip r:embed="rId4"/>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本框 83">
                  <a:extLst>
                    <a:ext uri="{FF2B5EF4-FFF2-40B4-BE49-F238E27FC236}">
                      <a16:creationId xmlns:a16="http://schemas.microsoft.com/office/drawing/2014/main" id="{152BE694-1FE6-4E78-B778-3CB69209B989}"/>
                    </a:ext>
                  </a:extLst>
                </p:cNvPr>
                <p:cNvSpPr txBox="1"/>
                <p:nvPr/>
              </p:nvSpPr>
              <p:spPr>
                <a:xfrm>
                  <a:off x="3665081" y="4945178"/>
                  <a:ext cx="520700"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𝑛</m:t>
                            </m:r>
                          </m:e>
                          <m:sub>
                            <m:r>
                              <a:rPr lang="en-US" altLang="zh-CN" b="0" i="1" dirty="0" smtClean="0">
                                <a:latin typeface="Cambria Math" panose="02040503050406030204" pitchFamily="18" charset="0"/>
                                <a:ea typeface="微软雅黑" panose="020B0503020204020204" pitchFamily="34" charset="-122"/>
                              </a:rPr>
                              <m:t>2</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84" name="文本框 83">
                  <a:extLst>
                    <a:ext uri="{FF2B5EF4-FFF2-40B4-BE49-F238E27FC236}">
                      <a16:creationId xmlns:a16="http://schemas.microsoft.com/office/drawing/2014/main" id="{152BE694-1FE6-4E78-B778-3CB69209B989}"/>
                    </a:ext>
                  </a:extLst>
                </p:cNvPr>
                <p:cNvSpPr txBox="1">
                  <a:spLocks noRot="1" noChangeAspect="1" noMove="1" noResize="1" noEditPoints="1" noAdjustHandles="1" noChangeArrowheads="1" noChangeShapeType="1" noTextEdit="1"/>
                </p:cNvSpPr>
                <p:nvPr/>
              </p:nvSpPr>
              <p:spPr>
                <a:xfrm>
                  <a:off x="3665081" y="4945178"/>
                  <a:ext cx="520700" cy="36933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文本框 84">
                  <a:extLst>
                    <a:ext uri="{FF2B5EF4-FFF2-40B4-BE49-F238E27FC236}">
                      <a16:creationId xmlns:a16="http://schemas.microsoft.com/office/drawing/2014/main" id="{C5D19C9D-4D7E-4FC4-A499-E3586BB17D34}"/>
                    </a:ext>
                  </a:extLst>
                </p:cNvPr>
                <p:cNvSpPr txBox="1"/>
                <p:nvPr/>
              </p:nvSpPr>
              <p:spPr>
                <a:xfrm>
                  <a:off x="3467096" y="4463719"/>
                  <a:ext cx="520700"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𝑛</m:t>
                            </m:r>
                          </m:e>
                          <m:sub>
                            <m:r>
                              <a:rPr lang="en-US" altLang="zh-CN" b="0" i="1" dirty="0" smtClean="0">
                                <a:latin typeface="Cambria Math" panose="02040503050406030204" pitchFamily="18" charset="0"/>
                                <a:ea typeface="微软雅黑" panose="020B0503020204020204" pitchFamily="34" charset="-122"/>
                              </a:rPr>
                              <m:t>3</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85" name="文本框 84">
                  <a:extLst>
                    <a:ext uri="{FF2B5EF4-FFF2-40B4-BE49-F238E27FC236}">
                      <a16:creationId xmlns:a16="http://schemas.microsoft.com/office/drawing/2014/main" id="{C5D19C9D-4D7E-4FC4-A499-E3586BB17D34}"/>
                    </a:ext>
                  </a:extLst>
                </p:cNvPr>
                <p:cNvSpPr txBox="1">
                  <a:spLocks noRot="1" noChangeAspect="1" noMove="1" noResize="1" noEditPoints="1" noAdjustHandles="1" noChangeArrowheads="1" noChangeShapeType="1" noTextEdit="1"/>
                </p:cNvSpPr>
                <p:nvPr/>
              </p:nvSpPr>
              <p:spPr>
                <a:xfrm>
                  <a:off x="3467096" y="4463719"/>
                  <a:ext cx="520700" cy="369332"/>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86" name="文本框 85">
                <a:extLst>
                  <a:ext uri="{FF2B5EF4-FFF2-40B4-BE49-F238E27FC236}">
                    <a16:creationId xmlns:a16="http://schemas.microsoft.com/office/drawing/2014/main" id="{ABA4C06E-53E1-4534-9A06-F34191AFBB46}"/>
                  </a:ext>
                </a:extLst>
              </p:cNvPr>
              <p:cNvSpPr txBox="1"/>
              <p:nvPr/>
            </p:nvSpPr>
            <p:spPr>
              <a:xfrm>
                <a:off x="4081313" y="4962770"/>
                <a:ext cx="3030614" cy="396006"/>
              </a:xfrm>
              <a:prstGeom prst="rect">
                <a:avLst/>
              </a:prstGeom>
              <a:noFill/>
            </p:spPr>
            <p:txBody>
              <a:bodyPr wrap="square" rtlCol="0">
                <a:spAutoFit/>
              </a:bodyPr>
              <a:lstStyle/>
              <a:p>
                <a:pPr algn="l"/>
                <a14:m>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𝑋</m:t>
                        </m:r>
                      </m:e>
                      <m:sub>
                        <m:r>
                          <a:rPr lang="en-US" altLang="zh-CN" b="0" i="1" dirty="0" smtClean="0">
                            <a:latin typeface="Cambria Math" panose="02040503050406030204" pitchFamily="18" charset="0"/>
                            <a:ea typeface="微软雅黑" panose="020B0503020204020204" pitchFamily="34" charset="-122"/>
                          </a:rPr>
                          <m:t>(1)</m:t>
                        </m:r>
                      </m:sub>
                    </m:sSub>
                  </m:oMath>
                </a14:m>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mode-1</a:t>
                </a:r>
                <a:r>
                  <a:rPr lang="zh-CN" altLang="en-US" dirty="0">
                    <a:latin typeface="微软雅黑" panose="020B0503020204020204" pitchFamily="34" charset="-122"/>
                    <a:ea typeface="微软雅黑" panose="020B0503020204020204" pitchFamily="34" charset="-122"/>
                  </a:rPr>
                  <a:t>分解示意图</a:t>
                </a:r>
              </a:p>
            </p:txBody>
          </p:sp>
        </mc:Choice>
        <mc:Fallback xmlns="">
          <p:sp>
            <p:nvSpPr>
              <p:cNvPr id="86" name="文本框 85">
                <a:extLst>
                  <a:ext uri="{FF2B5EF4-FFF2-40B4-BE49-F238E27FC236}">
                    <a16:creationId xmlns:a16="http://schemas.microsoft.com/office/drawing/2014/main" id="{ABA4C06E-53E1-4534-9A06-F34191AFBB46}"/>
                  </a:ext>
                </a:extLst>
              </p:cNvPr>
              <p:cNvSpPr txBox="1">
                <a:spLocks noRot="1" noChangeAspect="1" noMove="1" noResize="1" noEditPoints="1" noAdjustHandles="1" noChangeArrowheads="1" noChangeShapeType="1" noTextEdit="1"/>
              </p:cNvSpPr>
              <p:nvPr/>
            </p:nvSpPr>
            <p:spPr>
              <a:xfrm>
                <a:off x="4081313" y="4962770"/>
                <a:ext cx="3030614" cy="396006"/>
              </a:xfrm>
              <a:prstGeom prst="rect">
                <a:avLst/>
              </a:prstGeom>
              <a:blipFill>
                <a:blip r:embed="rId7"/>
                <a:stretch>
                  <a:fillRect t="-7692" r="-1610" b="-16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B01BA98F-3A85-46E0-8C72-ADD74C2A6945}"/>
                  </a:ext>
                </a:extLst>
              </p:cNvPr>
              <p:cNvSpPr/>
              <p:nvPr/>
            </p:nvSpPr>
            <p:spPr>
              <a:xfrm>
                <a:off x="7286376" y="3200403"/>
                <a:ext cx="4689682" cy="972702"/>
              </a:xfrm>
              <a:prstGeom prst="rect">
                <a:avLst/>
              </a:prstGeom>
            </p:spPr>
            <p:txBody>
              <a:bodyPr wrap="none">
                <a:spAutoFit/>
              </a:bodyPr>
              <a:lstStyle/>
              <a:p>
                <a14:m>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rPr>
                        </m:ctrlPr>
                      </m:sSubPr>
                      <m:e>
                        <m:r>
                          <a:rPr lang="en-US" altLang="zh-CN" i="1" dirty="0">
                            <a:latin typeface="Cambria Math" panose="02040503050406030204" pitchFamily="18" charset="0"/>
                            <a:ea typeface="微软雅黑" panose="020B0503020204020204" pitchFamily="34" charset="-122"/>
                          </a:rPr>
                          <m:t>𝑋</m:t>
                        </m:r>
                      </m:e>
                      <m:sub>
                        <m:r>
                          <a:rPr lang="en-US" altLang="zh-CN" i="1" dirty="0">
                            <a:latin typeface="Cambria Math" panose="02040503050406030204" pitchFamily="18" charset="0"/>
                            <a:ea typeface="微软雅黑" panose="020B0503020204020204" pitchFamily="34" charset="-122"/>
                          </a:rPr>
                          <m:t>(1)</m:t>
                        </m:r>
                      </m:sub>
                    </m:sSub>
                  </m:oMath>
                </a14:m>
                <a:r>
                  <a:rPr lang="en-US" altLang="zh-CN" dirty="0"/>
                  <a:t>=</a:t>
                </a:r>
                <a14:m>
                  <m:oMath xmlns:m="http://schemas.openxmlformats.org/officeDocument/2006/math">
                    <m:d>
                      <m:dPr>
                        <m:begChr m:val="["/>
                        <m:endChr m:val="]"/>
                        <m:ctrlPr>
                          <a:rPr lang="en-US" altLang="zh-CN" i="1" dirty="0" smtClean="0">
                            <a:latin typeface="Cambria Math" panose="02040503050406030204" pitchFamily="18" charset="0"/>
                          </a:rPr>
                        </m:ctrlPr>
                      </m:dPr>
                      <m:e>
                        <m:m>
                          <m:mPr>
                            <m:mcs>
                              <m:mc>
                                <m:mcPr>
                                  <m:count m:val="3"/>
                                  <m:mcJc m:val="center"/>
                                </m:mcPr>
                              </m:mc>
                            </m:mcs>
                            <m:ctrlPr>
                              <a:rPr lang="en-US" altLang="zh-CN" i="1" dirty="0" smtClean="0">
                                <a:latin typeface="Cambria Math" panose="02040503050406030204" pitchFamily="18" charset="0"/>
                              </a:rPr>
                            </m:ctrlPr>
                          </m:mPr>
                          <m:m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111</m:t>
                                  </m:r>
                                </m:sub>
                              </m:sSub>
                            </m:e>
                            <m:e>
                              <m:r>
                                <a:rPr lang="en-US" altLang="zh-CN" i="1" dirty="0" smtClean="0">
                                  <a:latin typeface="Cambria Math" panose="02040503050406030204" pitchFamily="18" charset="0"/>
                                </a:rPr>
                                <m:t>⋯</m:t>
                              </m:r>
                            </m:e>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sSub>
                                    <m:sSubPr>
                                      <m:ctrlPr>
                                        <a:rPr lang="en-US" altLang="zh-CN" i="1" dirty="0">
                                          <a:latin typeface="Cambria Math" panose="02040503050406030204" pitchFamily="18" charset="0"/>
                                        </a:rPr>
                                      </m:ctrlPr>
                                    </m:sSubPr>
                                    <m:e>
                                      <m:r>
                                        <a:rPr lang="en-US" altLang="zh-CN" i="1" dirty="0" smtClean="0">
                                          <a:latin typeface="Cambria Math" panose="02040503050406030204" pitchFamily="18" charset="0"/>
                                        </a:rPr>
                                        <m:t>1</m:t>
                                      </m:r>
                                      <m:r>
                                        <a:rPr lang="en-US" altLang="zh-CN" i="1" dirty="0">
                                          <a:latin typeface="Cambria Math" panose="02040503050406030204" pitchFamily="18" charset="0"/>
                                        </a:rPr>
                                        <m:t>𝑛</m:t>
                                      </m:r>
                                    </m:e>
                                    <m:sub>
                                      <m:r>
                                        <a:rPr lang="en-US" altLang="zh-CN" i="1" dirty="0" smtClean="0">
                                          <a:latin typeface="Cambria Math" panose="02040503050406030204" pitchFamily="18" charset="0"/>
                                        </a:rPr>
                                        <m:t>2</m:t>
                                      </m:r>
                                    </m:sub>
                                  </m:sSub>
                                  <m:r>
                                    <a:rPr lang="en-US" altLang="zh-CN" i="1" dirty="0">
                                      <a:latin typeface="Cambria Math" panose="02040503050406030204" pitchFamily="18" charset="0"/>
                                    </a:rPr>
                                    <m:t>1</m:t>
                                  </m:r>
                                </m:sub>
                              </m:sSub>
                            </m:e>
                          </m:mr>
                          <m:mr>
                            <m:e>
                              <m:r>
                                <a:rPr lang="en-US" altLang="zh-CN" i="1" dirty="0" smtClean="0">
                                  <a:latin typeface="Cambria Math" panose="02040503050406030204" pitchFamily="18" charset="0"/>
                                </a:rPr>
                                <m:t>⋮</m:t>
                              </m:r>
                            </m:e>
                            <m:e>
                              <m:r>
                                <a:rPr lang="en-US" altLang="zh-CN" i="1" dirty="0" smtClean="0">
                                  <a:latin typeface="Cambria Math" panose="02040503050406030204" pitchFamily="18" charset="0"/>
                                </a:rPr>
                                <m:t>⋱</m:t>
                              </m:r>
                            </m:e>
                            <m:e>
                              <m:r>
                                <a:rPr lang="en-US" altLang="zh-CN" i="1" dirty="0" smtClean="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sSub>
                                    <m:sSubPr>
                                      <m:ctrlPr>
                                        <a:rPr lang="en-US" altLang="zh-CN" i="1" dirty="0" smtClean="0">
                                          <a:latin typeface="Cambria Math" panose="02040503050406030204" pitchFamily="18" charset="0"/>
                                        </a:rPr>
                                      </m:ctrlPr>
                                    </m:sSubPr>
                                    <m:e>
                                      <m:r>
                                        <a:rPr lang="en-US" altLang="zh-CN" b="0" i="1" dirty="0" smtClean="0">
                                          <a:latin typeface="Cambria Math" panose="02040503050406030204" pitchFamily="18" charset="0"/>
                                        </a:rPr>
                                        <m:t>𝑛</m:t>
                                      </m:r>
                                    </m:e>
                                    <m:sub>
                                      <m:r>
                                        <a:rPr lang="en-US" altLang="zh-CN" b="0" i="1" dirty="0" smtClean="0">
                                          <a:latin typeface="Cambria Math" panose="02040503050406030204" pitchFamily="18" charset="0"/>
                                        </a:rPr>
                                        <m:t>1</m:t>
                                      </m:r>
                                    </m:sub>
                                  </m:sSub>
                                  <m:r>
                                    <a:rPr lang="en-US" altLang="zh-CN" i="1" dirty="0">
                                      <a:latin typeface="Cambria Math" panose="02040503050406030204" pitchFamily="18" charset="0"/>
                                    </a:rPr>
                                    <m:t>11</m:t>
                                  </m:r>
                                </m:sub>
                              </m:sSub>
                            </m:e>
                            <m:e>
                              <m:r>
                                <a:rPr lang="en-US" altLang="zh-CN" i="1" dirty="0" smtClean="0">
                                  <a:latin typeface="Cambria Math" panose="02040503050406030204" pitchFamily="18" charset="0"/>
                                </a:rPr>
                                <m:t>⋯</m:t>
                              </m:r>
                            </m:e>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sSub>
                                    <m:sSubPr>
                                      <m:ctrlPr>
                                        <a:rPr lang="en-US" altLang="zh-CN" i="1" dirty="0">
                                          <a:latin typeface="Cambria Math" panose="02040503050406030204" pitchFamily="18" charset="0"/>
                                        </a:rPr>
                                      </m:ctrlPr>
                                    </m:sSub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𝑛</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𝑛</m:t>
                                      </m:r>
                                    </m:e>
                                    <m:sub>
                                      <m:r>
                                        <a:rPr lang="en-US" altLang="zh-CN" i="1" dirty="0" smtClean="0">
                                          <a:latin typeface="Cambria Math" panose="02040503050406030204" pitchFamily="18" charset="0"/>
                                        </a:rPr>
                                        <m:t>2</m:t>
                                      </m:r>
                                    </m:sub>
                                  </m:sSub>
                                  <m:r>
                                    <a:rPr lang="en-US" altLang="zh-CN" i="1" dirty="0">
                                      <a:latin typeface="Cambria Math" panose="02040503050406030204" pitchFamily="18" charset="0"/>
                                    </a:rPr>
                                    <m:t>1</m:t>
                                  </m:r>
                                </m:sub>
                              </m:sSub>
                            </m:e>
                          </m:mr>
                        </m:m>
                        <m:m>
                          <m:mPr>
                            <m:mcs>
                              <m:mc>
                                <m:mcPr>
                                  <m:count m:val="3"/>
                                  <m:mcJc m:val="center"/>
                                </m:mcPr>
                              </m:mc>
                            </m:mcs>
                            <m:ctrlPr>
                              <a:rPr lang="en-US" altLang="zh-CN" i="1" dirty="0">
                                <a:latin typeface="Cambria Math" panose="02040503050406030204" pitchFamily="18" charset="0"/>
                              </a:rPr>
                            </m:ctrlPr>
                          </m:mP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1</m:t>
                                      </m:r>
                                      <m:r>
                                        <a:rPr lang="en-US" altLang="zh-CN" i="1" dirty="0">
                                          <a:latin typeface="Cambria Math" panose="02040503050406030204" pitchFamily="18" charset="0"/>
                                        </a:rPr>
                                        <m:t>𝑛</m:t>
                                      </m:r>
                                    </m:e>
                                    <m:sub>
                                      <m:r>
                                        <a:rPr lang="en-US" altLang="zh-CN" i="1" dirty="0">
                                          <a:latin typeface="Cambria Math" panose="02040503050406030204" pitchFamily="18" charset="0"/>
                                        </a:rPr>
                                        <m:t>2</m:t>
                                      </m:r>
                                    </m:sub>
                                  </m:sSub>
                                  <m:r>
                                    <a:rPr lang="en-US" altLang="zh-CN" i="1" dirty="0" smtClean="0">
                                      <a:latin typeface="Cambria Math" panose="02040503050406030204" pitchFamily="18" charset="0"/>
                                    </a:rPr>
                                    <m:t>2</m:t>
                                  </m:r>
                                </m:sub>
                              </m:sSub>
                            </m:e>
                            <m:e>
                              <m:r>
                                <a:rPr lang="en-US" altLang="zh-CN" i="1" dirty="0">
                                  <a:latin typeface="Cambria Math" panose="02040503050406030204" pitchFamily="18" charset="0"/>
                                </a:rPr>
                                <m:t>⋯</m:t>
                              </m:r>
                            </m:e>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1</m:t>
                                      </m:r>
                                      <m:r>
                                        <a:rPr lang="en-US" altLang="zh-CN" i="1" dirty="0">
                                          <a:latin typeface="Cambria Math" panose="02040503050406030204" pitchFamily="18" charset="0"/>
                                        </a:rPr>
                                        <m:t>𝑛</m:t>
                                      </m:r>
                                    </m:e>
                                    <m:sub>
                                      <m:r>
                                        <a:rPr lang="en-US" altLang="zh-CN" i="1" dirty="0">
                                          <a:latin typeface="Cambria Math" panose="02040503050406030204" pitchFamily="18" charset="0"/>
                                        </a:rPr>
                                        <m:t>2</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𝑛</m:t>
                                      </m:r>
                                    </m:e>
                                    <m:sub>
                                      <m:r>
                                        <a:rPr lang="en-US" altLang="zh-CN" i="1" dirty="0">
                                          <a:latin typeface="Cambria Math" panose="02040503050406030204" pitchFamily="18" charset="0"/>
                                        </a:rPr>
                                        <m:t>3</m:t>
                                      </m:r>
                                    </m:sub>
                                  </m:sSub>
                                </m:sub>
                              </m:sSub>
                            </m:e>
                          </m:mr>
                          <m:mr>
                            <m:e>
                              <m:r>
                                <a:rPr lang="en-US" altLang="zh-CN" i="1" dirty="0">
                                  <a:latin typeface="Cambria Math" panose="02040503050406030204" pitchFamily="18" charset="0"/>
                                </a:rPr>
                                <m:t>⋮</m:t>
                              </m:r>
                            </m:e>
                            <m:e>
                              <m:r>
                                <a:rPr lang="en-US" altLang="zh-CN" i="1" dirty="0">
                                  <a:latin typeface="Cambria Math" panose="02040503050406030204" pitchFamily="18" charset="0"/>
                                </a:rPr>
                                <m:t>⋱</m:t>
                              </m:r>
                            </m:e>
                            <m:e>
                              <m:r>
                                <a:rPr lang="en-US" altLang="zh-CN" i="1" dirty="0">
                                  <a:latin typeface="Cambria Math" panose="02040503050406030204" pitchFamily="18" charset="0"/>
                                </a:rPr>
                                <m:t>⋮</m:t>
                              </m:r>
                            </m:e>
                          </m:mr>
                          <m:m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sSub>
                                    <m:sSubPr>
                                      <m:ctrlPr>
                                        <a:rPr lang="en-US" altLang="zh-CN" i="1" dirty="0">
                                          <a:latin typeface="Cambria Math" panose="02040503050406030204" pitchFamily="18" charset="0"/>
                                        </a:rPr>
                                      </m:ctrlPr>
                                    </m:sSub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𝑛</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𝑛</m:t>
                                      </m:r>
                                    </m:e>
                                    <m:sub>
                                      <m:r>
                                        <a:rPr lang="en-US" altLang="zh-CN" i="1" dirty="0">
                                          <a:latin typeface="Cambria Math" panose="02040503050406030204" pitchFamily="18" charset="0"/>
                                        </a:rPr>
                                        <m:t>2</m:t>
                                      </m:r>
                                    </m:sub>
                                  </m:sSub>
                                  <m:r>
                                    <a:rPr lang="en-US" altLang="zh-CN" i="1" dirty="0">
                                      <a:latin typeface="Cambria Math" panose="02040503050406030204" pitchFamily="18" charset="0"/>
                                    </a:rPr>
                                    <m:t>1</m:t>
                                  </m:r>
                                </m:sub>
                              </m:sSub>
                            </m:e>
                            <m:e>
                              <m:r>
                                <a:rPr lang="en-US" altLang="zh-CN" i="1" dirty="0">
                                  <a:latin typeface="Cambria Math" panose="02040503050406030204" pitchFamily="18" charset="0"/>
                                </a:rPr>
                                <m:t>⋯</m:t>
                              </m:r>
                            </m:e>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𝑥</m:t>
                                  </m:r>
                                </m:e>
                                <m:sub>
                                  <m:sSub>
                                    <m:sSubPr>
                                      <m:ctrlPr>
                                        <a:rPr lang="en-US" altLang="zh-CN" i="1" dirty="0">
                                          <a:latin typeface="Cambria Math" panose="02040503050406030204" pitchFamily="18" charset="0"/>
                                        </a:rPr>
                                      </m:ctrlPr>
                                    </m:sSub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𝑛</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𝑛</m:t>
                                      </m:r>
                                    </m:e>
                                    <m:sub>
                                      <m:r>
                                        <a:rPr lang="en-US" altLang="zh-CN" i="1" dirty="0">
                                          <a:latin typeface="Cambria Math" panose="02040503050406030204" pitchFamily="18" charset="0"/>
                                        </a:rPr>
                                        <m:t>2</m:t>
                                      </m:r>
                                    </m:sub>
                                  </m:sSub>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𝑛</m:t>
                                      </m:r>
                                    </m:e>
                                    <m:sub>
                                      <m:r>
                                        <a:rPr lang="en-US" altLang="zh-CN" i="1" dirty="0">
                                          <a:latin typeface="Cambria Math" panose="02040503050406030204" pitchFamily="18" charset="0"/>
                                        </a:rPr>
                                        <m:t>3</m:t>
                                      </m:r>
                                    </m:sub>
                                  </m:sSub>
                                </m:sub>
                              </m:sSub>
                            </m:e>
                          </m:mr>
                        </m:m>
                      </m:e>
                    </m:d>
                  </m:oMath>
                </a14:m>
                <a:endParaRPr lang="zh-CN" altLang="en-US" dirty="0"/>
              </a:p>
            </p:txBody>
          </p:sp>
        </mc:Choice>
        <mc:Fallback xmlns="">
          <p:sp>
            <p:nvSpPr>
              <p:cNvPr id="15" name="矩形 14">
                <a:extLst>
                  <a:ext uri="{FF2B5EF4-FFF2-40B4-BE49-F238E27FC236}">
                    <a16:creationId xmlns:a16="http://schemas.microsoft.com/office/drawing/2014/main" id="{B01BA98F-3A85-46E0-8C72-ADD74C2A6945}"/>
                  </a:ext>
                </a:extLst>
              </p:cNvPr>
              <p:cNvSpPr>
                <a:spLocks noRot="1" noChangeAspect="1" noMove="1" noResize="1" noEditPoints="1" noAdjustHandles="1" noChangeArrowheads="1" noChangeShapeType="1" noTextEdit="1"/>
              </p:cNvSpPr>
              <p:nvPr/>
            </p:nvSpPr>
            <p:spPr>
              <a:xfrm>
                <a:off x="7286376" y="3200403"/>
                <a:ext cx="4689682" cy="97270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本框 86">
                <a:extLst>
                  <a:ext uri="{FF2B5EF4-FFF2-40B4-BE49-F238E27FC236}">
                    <a16:creationId xmlns:a16="http://schemas.microsoft.com/office/drawing/2014/main" id="{A8CF7D9B-E121-47F9-BB0D-E888E00F5FE8}"/>
                  </a:ext>
                </a:extLst>
              </p:cNvPr>
              <p:cNvSpPr txBox="1"/>
              <p:nvPr/>
            </p:nvSpPr>
            <p:spPr>
              <a:xfrm>
                <a:off x="8466893" y="4962770"/>
                <a:ext cx="3030614" cy="396006"/>
              </a:xfrm>
              <a:prstGeom prst="rect">
                <a:avLst/>
              </a:prstGeom>
              <a:noFill/>
            </p:spPr>
            <p:txBody>
              <a:bodyPr wrap="square" rtlCol="0">
                <a:spAutoFit/>
              </a:bodyPr>
              <a:lstStyle/>
              <a:p>
                <a:pPr algn="l"/>
                <a14:m>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𝑋</m:t>
                        </m:r>
                      </m:e>
                      <m:sub>
                        <m:r>
                          <a:rPr lang="en-US" altLang="zh-CN" b="0" i="1" dirty="0" smtClean="0">
                            <a:latin typeface="Cambria Math" panose="02040503050406030204" pitchFamily="18" charset="0"/>
                            <a:ea typeface="微软雅黑" panose="020B0503020204020204" pitchFamily="34" charset="-122"/>
                          </a:rPr>
                          <m:t>(1)</m:t>
                        </m:r>
                      </m:sub>
                    </m:sSub>
                  </m:oMath>
                </a14:m>
                <a:r>
                  <a:rPr lang="en-US" altLang="zh-CN" dirty="0">
                    <a:latin typeface="微软雅黑" panose="020B0503020204020204" pitchFamily="34" charset="-122"/>
                    <a:ea typeface="微软雅黑" panose="020B0503020204020204" pitchFamily="34" charset="-122"/>
                  </a:rPr>
                  <a:t>:X</a:t>
                </a:r>
                <a:r>
                  <a:rPr lang="zh-CN" altLang="en-US"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mode-1</a:t>
                </a:r>
                <a:r>
                  <a:rPr lang="zh-CN" altLang="en-US" dirty="0">
                    <a:latin typeface="微软雅黑" panose="020B0503020204020204" pitchFamily="34" charset="-122"/>
                    <a:ea typeface="微软雅黑" panose="020B0503020204020204" pitchFamily="34" charset="-122"/>
                  </a:rPr>
                  <a:t>分解</a:t>
                </a:r>
              </a:p>
            </p:txBody>
          </p:sp>
        </mc:Choice>
        <mc:Fallback xmlns="">
          <p:sp>
            <p:nvSpPr>
              <p:cNvPr id="87" name="文本框 86">
                <a:extLst>
                  <a:ext uri="{FF2B5EF4-FFF2-40B4-BE49-F238E27FC236}">
                    <a16:creationId xmlns:a16="http://schemas.microsoft.com/office/drawing/2014/main" id="{A8CF7D9B-E121-47F9-BB0D-E888E00F5FE8}"/>
                  </a:ext>
                </a:extLst>
              </p:cNvPr>
              <p:cNvSpPr txBox="1">
                <a:spLocks noRot="1" noChangeAspect="1" noMove="1" noResize="1" noEditPoints="1" noAdjustHandles="1" noChangeArrowheads="1" noChangeShapeType="1" noTextEdit="1"/>
              </p:cNvSpPr>
              <p:nvPr/>
            </p:nvSpPr>
            <p:spPr>
              <a:xfrm>
                <a:off x="8466893" y="4962770"/>
                <a:ext cx="3030614" cy="396006"/>
              </a:xfrm>
              <a:prstGeom prst="rect">
                <a:avLst/>
              </a:prstGeom>
              <a:blipFill>
                <a:blip r:embed="rId9"/>
                <a:stretch>
                  <a:fillRect t="-7692" b="-169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文本框 87">
                <a:extLst>
                  <a:ext uri="{FF2B5EF4-FFF2-40B4-BE49-F238E27FC236}">
                    <a16:creationId xmlns:a16="http://schemas.microsoft.com/office/drawing/2014/main" id="{04567861-5390-4D2D-ADC9-0CF960F77894}"/>
                  </a:ext>
                </a:extLst>
              </p:cNvPr>
              <p:cNvSpPr txBox="1"/>
              <p:nvPr/>
            </p:nvSpPr>
            <p:spPr>
              <a:xfrm>
                <a:off x="4584329" y="5699428"/>
                <a:ext cx="1504076" cy="436466"/>
              </a:xfrm>
              <a:prstGeom prst="rect">
                <a:avLst/>
              </a:prstGeom>
              <a:noFill/>
              <a:ln>
                <a:solidFill>
                  <a:schemeClr val="accent2"/>
                </a:solidFill>
              </a:ln>
            </p:spPr>
            <p:txBody>
              <a:bodyPr wrap="square" rtlCol="0">
                <a:spAutoFit/>
              </a:bodyPr>
              <a:lstStyle/>
              <a:p>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en-US" altLang="zh-CN" sz="2000" i="1" dirty="0">
                            <a:latin typeface="Cambria Math" panose="02040503050406030204" pitchFamily="18" charset="0"/>
                            <a:ea typeface="微软雅黑" panose="020B0503020204020204" pitchFamily="34" charset="-122"/>
                          </a:rPr>
                          <m:t>𝑋</m:t>
                        </m:r>
                      </m:e>
                      <m:sub>
                        <m:r>
                          <a:rPr lang="en-US" altLang="zh-CN" sz="2000" i="1" dirty="0">
                            <a:latin typeface="Cambria Math" panose="02040503050406030204" pitchFamily="18" charset="0"/>
                            <a:ea typeface="微软雅黑" panose="020B0503020204020204" pitchFamily="34" charset="-122"/>
                          </a:rPr>
                          <m:t>(1)</m:t>
                        </m:r>
                      </m:sub>
                    </m:sSub>
                    <m:r>
                      <a:rPr lang="zh-CN" altLang="en-US" sz="2000" i="1">
                        <a:latin typeface="Cambria Math" panose="02040503050406030204" pitchFamily="18" charset="0"/>
                      </a:rPr>
                      <m:t>维度</m:t>
                    </m:r>
                  </m:oMath>
                </a14:m>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mc:Choice>
        <mc:Fallback xmlns="">
          <p:sp>
            <p:nvSpPr>
              <p:cNvPr id="88" name="文本框 87">
                <a:extLst>
                  <a:ext uri="{FF2B5EF4-FFF2-40B4-BE49-F238E27FC236}">
                    <a16:creationId xmlns:a16="http://schemas.microsoft.com/office/drawing/2014/main" id="{04567861-5390-4D2D-ADC9-0CF960F77894}"/>
                  </a:ext>
                </a:extLst>
              </p:cNvPr>
              <p:cNvSpPr txBox="1">
                <a:spLocks noRot="1" noChangeAspect="1" noMove="1" noResize="1" noEditPoints="1" noAdjustHandles="1" noChangeArrowheads="1" noChangeShapeType="1" noTextEdit="1"/>
              </p:cNvSpPr>
              <p:nvPr/>
            </p:nvSpPr>
            <p:spPr>
              <a:xfrm>
                <a:off x="4584329" y="5699428"/>
                <a:ext cx="1504076" cy="436466"/>
              </a:xfrm>
              <a:prstGeom prst="rect">
                <a:avLst/>
              </a:prstGeom>
              <a:blipFill>
                <a:blip r:embed="rId10"/>
                <a:stretch>
                  <a:fillRect t="-5405" b="-14865"/>
                </a:stretch>
              </a:blipFill>
              <a:ln>
                <a:solidFill>
                  <a:schemeClr val="accent2"/>
                </a:solidFill>
              </a:ln>
            </p:spPr>
            <p:txBody>
              <a:bodyPr/>
              <a:lstStyle/>
              <a:p>
                <a:r>
                  <a:rPr lang="zh-CN" altLang="en-US">
                    <a:noFill/>
                  </a:rPr>
                  <a:t> </a:t>
                </a:r>
              </a:p>
            </p:txBody>
          </p:sp>
        </mc:Fallback>
      </mc:AlternateContent>
      <p:grpSp>
        <p:nvGrpSpPr>
          <p:cNvPr id="89" name="组合 88">
            <a:extLst>
              <a:ext uri="{FF2B5EF4-FFF2-40B4-BE49-F238E27FC236}">
                <a16:creationId xmlns:a16="http://schemas.microsoft.com/office/drawing/2014/main" id="{351B435F-7919-416B-B4D3-2EF867E7493D}"/>
              </a:ext>
            </a:extLst>
          </p:cNvPr>
          <p:cNvGrpSpPr/>
          <p:nvPr/>
        </p:nvGrpSpPr>
        <p:grpSpPr>
          <a:xfrm>
            <a:off x="6244320" y="5714817"/>
            <a:ext cx="2232751" cy="369332"/>
            <a:chOff x="6520333" y="4344610"/>
            <a:chExt cx="2232751" cy="369332"/>
          </a:xfrm>
        </p:grpSpPr>
        <p:sp>
          <p:nvSpPr>
            <p:cNvPr id="90" name="箭头: 右 89">
              <a:extLst>
                <a:ext uri="{FF2B5EF4-FFF2-40B4-BE49-F238E27FC236}">
                  <a16:creationId xmlns:a16="http://schemas.microsoft.com/office/drawing/2014/main" id="{503CE045-E411-4651-AE2E-E792F497F845}"/>
                </a:ext>
              </a:extLst>
            </p:cNvPr>
            <p:cNvSpPr/>
            <p:nvPr/>
          </p:nvSpPr>
          <p:spPr>
            <a:xfrm>
              <a:off x="6520333" y="4428809"/>
              <a:ext cx="503245" cy="200934"/>
            </a:xfrm>
            <a:prstGeom prst="rightArrow">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4854FAA4-FABC-48F7-92AE-42E34FFFFDD2}"/>
                    </a:ext>
                  </a:extLst>
                </p:cNvPr>
                <p:cNvSpPr/>
                <p:nvPr/>
              </p:nvSpPr>
              <p:spPr>
                <a:xfrm>
                  <a:off x="7151748" y="4344610"/>
                  <a:ext cx="160133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b="1" i="1">
                                <a:solidFill>
                                  <a:schemeClr val="accent2"/>
                                </a:solidFill>
                                <a:latin typeface="Cambria Math" panose="02040503050406030204" pitchFamily="18" charset="0"/>
                              </a:rPr>
                            </m:ctrlPr>
                          </m:dPr>
                          <m:e>
                            <m:sSub>
                              <m:sSubPr>
                                <m:ctrlPr>
                                  <a:rPr lang="en-US" altLang="zh-CN" b="1" i="1" dirty="0">
                                    <a:solidFill>
                                      <a:schemeClr val="accent2"/>
                                    </a:solidFill>
                                    <a:latin typeface="Cambria Math" panose="02040503050406030204" pitchFamily="18" charset="0"/>
                                  </a:rPr>
                                </m:ctrlPr>
                              </m:sSubPr>
                              <m:e>
                                <m:r>
                                  <a:rPr lang="en-US" altLang="zh-CN" b="1" i="1" dirty="0">
                                    <a:solidFill>
                                      <a:schemeClr val="accent2"/>
                                    </a:solidFill>
                                    <a:latin typeface="Cambria Math" panose="02040503050406030204" pitchFamily="18" charset="0"/>
                                  </a:rPr>
                                  <m:t>𝑛</m:t>
                                </m:r>
                              </m:e>
                              <m:sub>
                                <m:r>
                                  <a:rPr lang="en-US" altLang="zh-CN" b="1" i="1" dirty="0">
                                    <a:solidFill>
                                      <a:schemeClr val="accent2"/>
                                    </a:solidFill>
                                    <a:latin typeface="Cambria Math" panose="02040503050406030204" pitchFamily="18" charset="0"/>
                                  </a:rPr>
                                  <m:t>1</m:t>
                                </m:r>
                              </m:sub>
                            </m:sSub>
                          </m:e>
                        </m:d>
                        <m:r>
                          <a:rPr lang="en-US" altLang="zh-CN" b="1" i="1">
                            <a:solidFill>
                              <a:schemeClr val="accent2"/>
                            </a:solidFill>
                            <a:latin typeface="Cambria Math" panose="02040503050406030204" pitchFamily="18" charset="0"/>
                          </a:rPr>
                          <m:t>∗(</m:t>
                        </m:r>
                        <m:sSub>
                          <m:sSubPr>
                            <m:ctrlPr>
                              <a:rPr lang="en-US" altLang="zh-CN" b="1" i="1" dirty="0">
                                <a:solidFill>
                                  <a:schemeClr val="accent2"/>
                                </a:solidFill>
                                <a:latin typeface="Cambria Math" panose="02040503050406030204" pitchFamily="18" charset="0"/>
                              </a:rPr>
                            </m:ctrlPr>
                          </m:sSubPr>
                          <m:e>
                            <m:r>
                              <a:rPr lang="en-US" altLang="zh-CN" b="1" i="1" dirty="0">
                                <a:solidFill>
                                  <a:schemeClr val="accent2"/>
                                </a:solidFill>
                                <a:latin typeface="Cambria Math" panose="02040503050406030204" pitchFamily="18" charset="0"/>
                              </a:rPr>
                              <m:t>𝑛</m:t>
                            </m:r>
                          </m:e>
                          <m:sub>
                            <m:r>
                              <a:rPr lang="en-US" altLang="zh-CN" b="1" i="1" dirty="0">
                                <a:solidFill>
                                  <a:schemeClr val="accent2"/>
                                </a:solidFill>
                                <a:latin typeface="Cambria Math" panose="02040503050406030204" pitchFamily="18" charset="0"/>
                              </a:rPr>
                              <m:t>2</m:t>
                            </m:r>
                          </m:sub>
                        </m:sSub>
                        <m:sSub>
                          <m:sSubPr>
                            <m:ctrlPr>
                              <a:rPr lang="en-US" altLang="zh-CN" b="1" i="1" dirty="0">
                                <a:solidFill>
                                  <a:schemeClr val="accent2"/>
                                </a:solidFill>
                                <a:latin typeface="Cambria Math" panose="02040503050406030204" pitchFamily="18" charset="0"/>
                              </a:rPr>
                            </m:ctrlPr>
                          </m:sSubPr>
                          <m:e>
                            <m:r>
                              <a:rPr lang="en-US" altLang="zh-CN" b="1" i="1" dirty="0">
                                <a:solidFill>
                                  <a:schemeClr val="accent2"/>
                                </a:solidFill>
                                <a:latin typeface="Cambria Math" panose="02040503050406030204" pitchFamily="18" charset="0"/>
                              </a:rPr>
                              <m:t>𝑛</m:t>
                            </m:r>
                          </m:e>
                          <m:sub>
                            <m:r>
                              <a:rPr lang="en-US" altLang="zh-CN" b="1" i="1" dirty="0">
                                <a:solidFill>
                                  <a:schemeClr val="accent2"/>
                                </a:solidFill>
                                <a:latin typeface="Cambria Math" panose="02040503050406030204" pitchFamily="18" charset="0"/>
                              </a:rPr>
                              <m:t>3</m:t>
                            </m:r>
                          </m:sub>
                        </m:sSub>
                        <m:r>
                          <a:rPr lang="en-US" altLang="zh-CN" b="1" i="1">
                            <a:solidFill>
                              <a:schemeClr val="accent2"/>
                            </a:solidFill>
                            <a:latin typeface="Cambria Math" panose="02040503050406030204" pitchFamily="18" charset="0"/>
                          </a:rPr>
                          <m:t>)</m:t>
                        </m:r>
                      </m:oMath>
                    </m:oMathPara>
                  </a14:m>
                  <a:endParaRPr lang="zh-CN" altLang="en-US" b="1" i="1" dirty="0">
                    <a:solidFill>
                      <a:schemeClr val="accent2"/>
                    </a:solidFill>
                    <a:latin typeface="Cambria Math" panose="02040503050406030204" pitchFamily="18" charset="0"/>
                  </a:endParaRPr>
                </a:p>
              </p:txBody>
            </p:sp>
          </mc:Choice>
          <mc:Fallback xmlns="">
            <p:sp>
              <p:nvSpPr>
                <p:cNvPr id="91" name="矩形 90">
                  <a:extLst>
                    <a:ext uri="{FF2B5EF4-FFF2-40B4-BE49-F238E27FC236}">
                      <a16:creationId xmlns:a16="http://schemas.microsoft.com/office/drawing/2014/main" id="{4854FAA4-FABC-48F7-92AE-42E34FFFFDD2}"/>
                    </a:ext>
                  </a:extLst>
                </p:cNvPr>
                <p:cNvSpPr>
                  <a:spLocks noRot="1" noChangeAspect="1" noMove="1" noResize="1" noEditPoints="1" noAdjustHandles="1" noChangeArrowheads="1" noChangeShapeType="1" noTextEdit="1"/>
                </p:cNvSpPr>
                <p:nvPr/>
              </p:nvSpPr>
              <p:spPr>
                <a:xfrm>
                  <a:off x="7151748" y="4344610"/>
                  <a:ext cx="1601336" cy="369332"/>
                </a:xfrm>
                <a:prstGeom prst="rect">
                  <a:avLst/>
                </a:prstGeom>
                <a:blipFill>
                  <a:blip r:embed="rId11"/>
                  <a:stretch>
                    <a:fillRect b="-1475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659456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500" fill="hold"/>
                                        <p:tgtEl>
                                          <p:spTgt spid="88"/>
                                        </p:tgtEl>
                                        <p:attrNameLst>
                                          <p:attrName>ppt_x</p:attrName>
                                        </p:attrNameLst>
                                      </p:cBhvr>
                                      <p:tavLst>
                                        <p:tav tm="0">
                                          <p:val>
                                            <p:strVal val="#ppt_x"/>
                                          </p:val>
                                        </p:tav>
                                        <p:tav tm="100000">
                                          <p:val>
                                            <p:strVal val="#ppt_x"/>
                                          </p:val>
                                        </p:tav>
                                      </p:tavLst>
                                    </p:anim>
                                    <p:anim calcmode="lin" valueType="num">
                                      <p:cBhvr additive="base">
                                        <p:cTn id="8" dur="500" fill="hold"/>
                                        <p:tgtEl>
                                          <p:spTgt spid="8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9"/>
                                        </p:tgtEl>
                                        <p:attrNameLst>
                                          <p:attrName>style.visibility</p:attrName>
                                        </p:attrNameLst>
                                      </p:cBhvr>
                                      <p:to>
                                        <p:strVal val="visible"/>
                                      </p:to>
                                    </p:set>
                                    <p:anim calcmode="lin" valueType="num">
                                      <p:cBhvr additive="base">
                                        <p:cTn id="13" dur="500" fill="hold"/>
                                        <p:tgtEl>
                                          <p:spTgt spid="89"/>
                                        </p:tgtEl>
                                        <p:attrNameLst>
                                          <p:attrName>ppt_x</p:attrName>
                                        </p:attrNameLst>
                                      </p:cBhvr>
                                      <p:tavLst>
                                        <p:tav tm="0">
                                          <p:val>
                                            <p:strVal val="#ppt_x"/>
                                          </p:val>
                                        </p:tav>
                                        <p:tav tm="100000">
                                          <p:val>
                                            <p:strVal val="#ppt_x"/>
                                          </p:val>
                                        </p:tav>
                                      </p:tavLst>
                                    </p:anim>
                                    <p:anim calcmode="lin" valueType="num">
                                      <p:cBhvr additive="base">
                                        <p:cTn id="14" dur="500" fill="hold"/>
                                        <p:tgtEl>
                                          <p:spTgt spid="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a:extLst>
              <a:ext uri="{FF2B5EF4-FFF2-40B4-BE49-F238E27FC236}">
                <a16:creationId xmlns:a16="http://schemas.microsoft.com/office/drawing/2014/main" id="{0424925B-C3AD-42B1-A580-E82453912990}"/>
              </a:ext>
            </a:extLst>
          </p:cNvPr>
          <p:cNvGrpSpPr/>
          <p:nvPr/>
        </p:nvGrpSpPr>
        <p:grpSpPr>
          <a:xfrm>
            <a:off x="9054961" y="3076797"/>
            <a:ext cx="2991762" cy="3022689"/>
            <a:chOff x="9054961" y="3076797"/>
            <a:chExt cx="2991762" cy="3022689"/>
          </a:xfrm>
        </p:grpSpPr>
        <p:grpSp>
          <p:nvGrpSpPr>
            <p:cNvPr id="11" name="组合 10">
              <a:extLst>
                <a:ext uri="{FF2B5EF4-FFF2-40B4-BE49-F238E27FC236}">
                  <a16:creationId xmlns:a16="http://schemas.microsoft.com/office/drawing/2014/main" id="{BD20B9BA-E47B-44C9-8201-B22DCD0FDB53}"/>
                </a:ext>
              </a:extLst>
            </p:cNvPr>
            <p:cNvGrpSpPr/>
            <p:nvPr/>
          </p:nvGrpSpPr>
          <p:grpSpPr>
            <a:xfrm>
              <a:off x="9810523" y="3621718"/>
              <a:ext cx="2236200" cy="2477768"/>
              <a:chOff x="9811023" y="4471021"/>
              <a:chExt cx="2160000" cy="1472451"/>
            </a:xfrm>
          </p:grpSpPr>
          <p:grpSp>
            <p:nvGrpSpPr>
              <p:cNvPr id="189" name="组合 336">
                <a:extLst>
                  <a:ext uri="{FF2B5EF4-FFF2-40B4-BE49-F238E27FC236}">
                    <a16:creationId xmlns:a16="http://schemas.microsoft.com/office/drawing/2014/main" id="{D6086F67-DA6B-42B8-8E0E-E73EFEF5A056}"/>
                  </a:ext>
                </a:extLst>
              </p:cNvPr>
              <p:cNvGrpSpPr/>
              <p:nvPr/>
            </p:nvGrpSpPr>
            <p:grpSpPr>
              <a:xfrm>
                <a:off x="10126474" y="4482172"/>
                <a:ext cx="1828800" cy="1143000"/>
                <a:chOff x="990600" y="3886200"/>
                <a:chExt cx="1828800" cy="1143000"/>
              </a:xfrm>
              <a:solidFill>
                <a:schemeClr val="accent6"/>
              </a:solidFill>
            </p:grpSpPr>
            <p:sp>
              <p:nvSpPr>
                <p:cNvPr id="228" name="立方体 227">
                  <a:extLst>
                    <a:ext uri="{FF2B5EF4-FFF2-40B4-BE49-F238E27FC236}">
                      <a16:creationId xmlns:a16="http://schemas.microsoft.com/office/drawing/2014/main" id="{6CB3CC99-FB07-4A7A-A3E4-593C87371A1A}"/>
                    </a:ext>
                  </a:extLst>
                </p:cNvPr>
                <p:cNvSpPr/>
                <p:nvPr/>
              </p:nvSpPr>
              <p:spPr>
                <a:xfrm>
                  <a:off x="990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29" name="立方体 228">
                  <a:extLst>
                    <a:ext uri="{FF2B5EF4-FFF2-40B4-BE49-F238E27FC236}">
                      <a16:creationId xmlns:a16="http://schemas.microsoft.com/office/drawing/2014/main" id="{3E18CAFF-6BFC-41FA-83DC-7A5B99F20487}"/>
                    </a:ext>
                  </a:extLst>
                </p:cNvPr>
                <p:cNvSpPr/>
                <p:nvPr/>
              </p:nvSpPr>
              <p:spPr>
                <a:xfrm>
                  <a:off x="1219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30" name="立方体 229">
                  <a:extLst>
                    <a:ext uri="{FF2B5EF4-FFF2-40B4-BE49-F238E27FC236}">
                      <a16:creationId xmlns:a16="http://schemas.microsoft.com/office/drawing/2014/main" id="{B8CB2711-32E9-47E9-9D7B-3D1510BBCA1F}"/>
                    </a:ext>
                  </a:extLst>
                </p:cNvPr>
                <p:cNvSpPr/>
                <p:nvPr/>
              </p:nvSpPr>
              <p:spPr>
                <a:xfrm>
                  <a:off x="1447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31" name="立方体 230">
                  <a:extLst>
                    <a:ext uri="{FF2B5EF4-FFF2-40B4-BE49-F238E27FC236}">
                      <a16:creationId xmlns:a16="http://schemas.microsoft.com/office/drawing/2014/main" id="{D5EDB0B6-FA98-42B9-A317-0C668A65E3D0}"/>
                    </a:ext>
                  </a:extLst>
                </p:cNvPr>
                <p:cNvSpPr/>
                <p:nvPr/>
              </p:nvSpPr>
              <p:spPr>
                <a:xfrm>
                  <a:off x="16764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32" name="立方体 231">
                  <a:extLst>
                    <a:ext uri="{FF2B5EF4-FFF2-40B4-BE49-F238E27FC236}">
                      <a16:creationId xmlns:a16="http://schemas.microsoft.com/office/drawing/2014/main" id="{FAE007A5-BD6C-460F-9CA8-A5A055CD8936}"/>
                    </a:ext>
                  </a:extLst>
                </p:cNvPr>
                <p:cNvSpPr/>
                <p:nvPr/>
              </p:nvSpPr>
              <p:spPr>
                <a:xfrm>
                  <a:off x="19050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33" name="立方体 232">
                  <a:extLst>
                    <a:ext uri="{FF2B5EF4-FFF2-40B4-BE49-F238E27FC236}">
                      <a16:creationId xmlns:a16="http://schemas.microsoft.com/office/drawing/2014/main" id="{39E3F524-7CA4-4CA4-8893-E43A1CCCD4EA}"/>
                    </a:ext>
                  </a:extLst>
                </p:cNvPr>
                <p:cNvSpPr/>
                <p:nvPr/>
              </p:nvSpPr>
              <p:spPr>
                <a:xfrm>
                  <a:off x="2133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34" name="立方体 233">
                  <a:extLst>
                    <a:ext uri="{FF2B5EF4-FFF2-40B4-BE49-F238E27FC236}">
                      <a16:creationId xmlns:a16="http://schemas.microsoft.com/office/drawing/2014/main" id="{612B986D-6FEA-445F-B8D2-368E2F0F06C6}"/>
                    </a:ext>
                  </a:extLst>
                </p:cNvPr>
                <p:cNvSpPr/>
                <p:nvPr/>
              </p:nvSpPr>
              <p:spPr>
                <a:xfrm>
                  <a:off x="2362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35" name="立方体 234">
                  <a:extLst>
                    <a:ext uri="{FF2B5EF4-FFF2-40B4-BE49-F238E27FC236}">
                      <a16:creationId xmlns:a16="http://schemas.microsoft.com/office/drawing/2014/main" id="{90A46F33-4F02-48C8-AA4F-AC33D5C0027B}"/>
                    </a:ext>
                  </a:extLst>
                </p:cNvPr>
                <p:cNvSpPr/>
                <p:nvPr/>
              </p:nvSpPr>
              <p:spPr>
                <a:xfrm>
                  <a:off x="2590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grpSp>
            <p:nvGrpSpPr>
              <p:cNvPr id="190" name="组合 345">
                <a:extLst>
                  <a:ext uri="{FF2B5EF4-FFF2-40B4-BE49-F238E27FC236}">
                    <a16:creationId xmlns:a16="http://schemas.microsoft.com/office/drawing/2014/main" id="{B8FEAF8D-2342-406D-A0DB-7EFB2F2332CF}"/>
                  </a:ext>
                </a:extLst>
              </p:cNvPr>
              <p:cNvGrpSpPr/>
              <p:nvPr/>
            </p:nvGrpSpPr>
            <p:grpSpPr>
              <a:xfrm>
                <a:off x="10050274" y="4558372"/>
                <a:ext cx="1828800" cy="1143000"/>
                <a:chOff x="990600" y="3886200"/>
                <a:chExt cx="1828800" cy="1143000"/>
              </a:xfrm>
              <a:solidFill>
                <a:schemeClr val="accent6"/>
              </a:solidFill>
            </p:grpSpPr>
            <p:sp>
              <p:nvSpPr>
                <p:cNvPr id="220" name="立方体 219">
                  <a:extLst>
                    <a:ext uri="{FF2B5EF4-FFF2-40B4-BE49-F238E27FC236}">
                      <a16:creationId xmlns:a16="http://schemas.microsoft.com/office/drawing/2014/main" id="{3AFAFC4C-6095-48FE-9C55-BE3E0C094D01}"/>
                    </a:ext>
                  </a:extLst>
                </p:cNvPr>
                <p:cNvSpPr/>
                <p:nvPr/>
              </p:nvSpPr>
              <p:spPr>
                <a:xfrm>
                  <a:off x="990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21" name="立方体 220">
                  <a:extLst>
                    <a:ext uri="{FF2B5EF4-FFF2-40B4-BE49-F238E27FC236}">
                      <a16:creationId xmlns:a16="http://schemas.microsoft.com/office/drawing/2014/main" id="{AD74B155-1CB3-45F0-8424-6E269815BA1B}"/>
                    </a:ext>
                  </a:extLst>
                </p:cNvPr>
                <p:cNvSpPr/>
                <p:nvPr/>
              </p:nvSpPr>
              <p:spPr>
                <a:xfrm>
                  <a:off x="1219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22" name="立方体 221">
                  <a:extLst>
                    <a:ext uri="{FF2B5EF4-FFF2-40B4-BE49-F238E27FC236}">
                      <a16:creationId xmlns:a16="http://schemas.microsoft.com/office/drawing/2014/main" id="{91694071-963C-45D4-9D4A-2D89D595DE87}"/>
                    </a:ext>
                  </a:extLst>
                </p:cNvPr>
                <p:cNvSpPr/>
                <p:nvPr/>
              </p:nvSpPr>
              <p:spPr>
                <a:xfrm>
                  <a:off x="1447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23" name="立方体 222">
                  <a:extLst>
                    <a:ext uri="{FF2B5EF4-FFF2-40B4-BE49-F238E27FC236}">
                      <a16:creationId xmlns:a16="http://schemas.microsoft.com/office/drawing/2014/main" id="{FB991D79-A980-4113-8EE8-B619F1D73DB0}"/>
                    </a:ext>
                  </a:extLst>
                </p:cNvPr>
                <p:cNvSpPr/>
                <p:nvPr/>
              </p:nvSpPr>
              <p:spPr>
                <a:xfrm>
                  <a:off x="16764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24" name="立方体 223">
                  <a:extLst>
                    <a:ext uri="{FF2B5EF4-FFF2-40B4-BE49-F238E27FC236}">
                      <a16:creationId xmlns:a16="http://schemas.microsoft.com/office/drawing/2014/main" id="{5B09F5DB-8953-44B0-AD07-E9D4C6BCE00A}"/>
                    </a:ext>
                  </a:extLst>
                </p:cNvPr>
                <p:cNvSpPr/>
                <p:nvPr/>
              </p:nvSpPr>
              <p:spPr>
                <a:xfrm>
                  <a:off x="19050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25" name="立方体 224">
                  <a:extLst>
                    <a:ext uri="{FF2B5EF4-FFF2-40B4-BE49-F238E27FC236}">
                      <a16:creationId xmlns:a16="http://schemas.microsoft.com/office/drawing/2014/main" id="{02AACA6D-3484-4D7A-869F-7C6F10A40D85}"/>
                    </a:ext>
                  </a:extLst>
                </p:cNvPr>
                <p:cNvSpPr/>
                <p:nvPr/>
              </p:nvSpPr>
              <p:spPr>
                <a:xfrm>
                  <a:off x="2133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26" name="立方体 225">
                  <a:extLst>
                    <a:ext uri="{FF2B5EF4-FFF2-40B4-BE49-F238E27FC236}">
                      <a16:creationId xmlns:a16="http://schemas.microsoft.com/office/drawing/2014/main" id="{4ED6A6A9-BD44-4367-B760-B8984FFE865D}"/>
                    </a:ext>
                  </a:extLst>
                </p:cNvPr>
                <p:cNvSpPr/>
                <p:nvPr/>
              </p:nvSpPr>
              <p:spPr>
                <a:xfrm>
                  <a:off x="2362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27" name="立方体 226">
                  <a:extLst>
                    <a:ext uri="{FF2B5EF4-FFF2-40B4-BE49-F238E27FC236}">
                      <a16:creationId xmlns:a16="http://schemas.microsoft.com/office/drawing/2014/main" id="{384BE53B-BBDE-429B-B788-50A87981D5C1}"/>
                    </a:ext>
                  </a:extLst>
                </p:cNvPr>
                <p:cNvSpPr/>
                <p:nvPr/>
              </p:nvSpPr>
              <p:spPr>
                <a:xfrm>
                  <a:off x="2590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grpSp>
            <p:nvGrpSpPr>
              <p:cNvPr id="191" name="组合 354">
                <a:extLst>
                  <a:ext uri="{FF2B5EF4-FFF2-40B4-BE49-F238E27FC236}">
                    <a16:creationId xmlns:a16="http://schemas.microsoft.com/office/drawing/2014/main" id="{0BB98C63-ADEE-4AC0-BA54-C6B9BE185CF9}"/>
                  </a:ext>
                </a:extLst>
              </p:cNvPr>
              <p:cNvGrpSpPr/>
              <p:nvPr/>
            </p:nvGrpSpPr>
            <p:grpSpPr>
              <a:xfrm>
                <a:off x="9974074" y="4634572"/>
                <a:ext cx="1828800" cy="1143000"/>
                <a:chOff x="990600" y="3886200"/>
                <a:chExt cx="1828800" cy="1143000"/>
              </a:xfrm>
              <a:solidFill>
                <a:schemeClr val="accent6"/>
              </a:solidFill>
            </p:grpSpPr>
            <p:sp>
              <p:nvSpPr>
                <p:cNvPr id="212" name="立方体 211">
                  <a:extLst>
                    <a:ext uri="{FF2B5EF4-FFF2-40B4-BE49-F238E27FC236}">
                      <a16:creationId xmlns:a16="http://schemas.microsoft.com/office/drawing/2014/main" id="{A95DA234-03CB-42FC-B873-6927DFD23856}"/>
                    </a:ext>
                  </a:extLst>
                </p:cNvPr>
                <p:cNvSpPr/>
                <p:nvPr/>
              </p:nvSpPr>
              <p:spPr>
                <a:xfrm>
                  <a:off x="990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13" name="立方体 212">
                  <a:extLst>
                    <a:ext uri="{FF2B5EF4-FFF2-40B4-BE49-F238E27FC236}">
                      <a16:creationId xmlns:a16="http://schemas.microsoft.com/office/drawing/2014/main" id="{10ABAC79-2C51-487E-8DAD-965CDDBC23C2}"/>
                    </a:ext>
                  </a:extLst>
                </p:cNvPr>
                <p:cNvSpPr/>
                <p:nvPr/>
              </p:nvSpPr>
              <p:spPr>
                <a:xfrm>
                  <a:off x="1219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14" name="立方体 213">
                  <a:extLst>
                    <a:ext uri="{FF2B5EF4-FFF2-40B4-BE49-F238E27FC236}">
                      <a16:creationId xmlns:a16="http://schemas.microsoft.com/office/drawing/2014/main" id="{857FFDF4-1977-4735-88B4-76BED28562AD}"/>
                    </a:ext>
                  </a:extLst>
                </p:cNvPr>
                <p:cNvSpPr/>
                <p:nvPr/>
              </p:nvSpPr>
              <p:spPr>
                <a:xfrm>
                  <a:off x="1447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15" name="立方体 214">
                  <a:extLst>
                    <a:ext uri="{FF2B5EF4-FFF2-40B4-BE49-F238E27FC236}">
                      <a16:creationId xmlns:a16="http://schemas.microsoft.com/office/drawing/2014/main" id="{D3793D06-FFC3-4DC2-8352-692A1A6D663A}"/>
                    </a:ext>
                  </a:extLst>
                </p:cNvPr>
                <p:cNvSpPr/>
                <p:nvPr/>
              </p:nvSpPr>
              <p:spPr>
                <a:xfrm>
                  <a:off x="16764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16" name="立方体 215">
                  <a:extLst>
                    <a:ext uri="{FF2B5EF4-FFF2-40B4-BE49-F238E27FC236}">
                      <a16:creationId xmlns:a16="http://schemas.microsoft.com/office/drawing/2014/main" id="{EF3BA150-61E0-415C-A76D-F8D4C81AD3C9}"/>
                    </a:ext>
                  </a:extLst>
                </p:cNvPr>
                <p:cNvSpPr/>
                <p:nvPr/>
              </p:nvSpPr>
              <p:spPr>
                <a:xfrm>
                  <a:off x="19050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17" name="立方体 216">
                  <a:extLst>
                    <a:ext uri="{FF2B5EF4-FFF2-40B4-BE49-F238E27FC236}">
                      <a16:creationId xmlns:a16="http://schemas.microsoft.com/office/drawing/2014/main" id="{DD488FE8-9DA3-47E5-9C42-E4D4F9540EE6}"/>
                    </a:ext>
                  </a:extLst>
                </p:cNvPr>
                <p:cNvSpPr/>
                <p:nvPr/>
              </p:nvSpPr>
              <p:spPr>
                <a:xfrm>
                  <a:off x="2133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18" name="立方体 217">
                  <a:extLst>
                    <a:ext uri="{FF2B5EF4-FFF2-40B4-BE49-F238E27FC236}">
                      <a16:creationId xmlns:a16="http://schemas.microsoft.com/office/drawing/2014/main" id="{952A2449-C7B2-42B5-8DBD-BC19F52525A4}"/>
                    </a:ext>
                  </a:extLst>
                </p:cNvPr>
                <p:cNvSpPr/>
                <p:nvPr/>
              </p:nvSpPr>
              <p:spPr>
                <a:xfrm>
                  <a:off x="2362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19" name="立方体 218">
                  <a:extLst>
                    <a:ext uri="{FF2B5EF4-FFF2-40B4-BE49-F238E27FC236}">
                      <a16:creationId xmlns:a16="http://schemas.microsoft.com/office/drawing/2014/main" id="{F57706DE-91B0-4671-98BB-CEA15F9CC004}"/>
                    </a:ext>
                  </a:extLst>
                </p:cNvPr>
                <p:cNvSpPr/>
                <p:nvPr/>
              </p:nvSpPr>
              <p:spPr>
                <a:xfrm>
                  <a:off x="2590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grpSp>
            <p:nvGrpSpPr>
              <p:cNvPr id="192" name="组合 363">
                <a:extLst>
                  <a:ext uri="{FF2B5EF4-FFF2-40B4-BE49-F238E27FC236}">
                    <a16:creationId xmlns:a16="http://schemas.microsoft.com/office/drawing/2014/main" id="{CF86263A-BBF9-4A7C-9CA8-3A0749C5DB62}"/>
                  </a:ext>
                </a:extLst>
              </p:cNvPr>
              <p:cNvGrpSpPr/>
              <p:nvPr/>
            </p:nvGrpSpPr>
            <p:grpSpPr>
              <a:xfrm>
                <a:off x="9897874" y="4710772"/>
                <a:ext cx="1828800" cy="1143000"/>
                <a:chOff x="990600" y="3886200"/>
                <a:chExt cx="1828800" cy="1143000"/>
              </a:xfrm>
              <a:solidFill>
                <a:schemeClr val="accent6"/>
              </a:solidFill>
            </p:grpSpPr>
            <p:sp>
              <p:nvSpPr>
                <p:cNvPr id="204" name="立方体 203">
                  <a:extLst>
                    <a:ext uri="{FF2B5EF4-FFF2-40B4-BE49-F238E27FC236}">
                      <a16:creationId xmlns:a16="http://schemas.microsoft.com/office/drawing/2014/main" id="{E6DE064E-2B93-4DF8-87F4-5F883FA0C046}"/>
                    </a:ext>
                  </a:extLst>
                </p:cNvPr>
                <p:cNvSpPr/>
                <p:nvPr/>
              </p:nvSpPr>
              <p:spPr>
                <a:xfrm>
                  <a:off x="990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05" name="立方体 204">
                  <a:extLst>
                    <a:ext uri="{FF2B5EF4-FFF2-40B4-BE49-F238E27FC236}">
                      <a16:creationId xmlns:a16="http://schemas.microsoft.com/office/drawing/2014/main" id="{17676405-C84F-47DA-BEED-CA9B3B6A4EE7}"/>
                    </a:ext>
                  </a:extLst>
                </p:cNvPr>
                <p:cNvSpPr/>
                <p:nvPr/>
              </p:nvSpPr>
              <p:spPr>
                <a:xfrm>
                  <a:off x="1219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06" name="立方体 205">
                  <a:extLst>
                    <a:ext uri="{FF2B5EF4-FFF2-40B4-BE49-F238E27FC236}">
                      <a16:creationId xmlns:a16="http://schemas.microsoft.com/office/drawing/2014/main" id="{88B56C40-E9BB-48C0-BC68-2DB20DF2F280}"/>
                    </a:ext>
                  </a:extLst>
                </p:cNvPr>
                <p:cNvSpPr/>
                <p:nvPr/>
              </p:nvSpPr>
              <p:spPr>
                <a:xfrm>
                  <a:off x="1447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07" name="立方体 206">
                  <a:extLst>
                    <a:ext uri="{FF2B5EF4-FFF2-40B4-BE49-F238E27FC236}">
                      <a16:creationId xmlns:a16="http://schemas.microsoft.com/office/drawing/2014/main" id="{C6B197FB-03B6-4CC5-959C-9842F7D407AA}"/>
                    </a:ext>
                  </a:extLst>
                </p:cNvPr>
                <p:cNvSpPr/>
                <p:nvPr/>
              </p:nvSpPr>
              <p:spPr>
                <a:xfrm>
                  <a:off x="16764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08" name="立方体 207">
                  <a:extLst>
                    <a:ext uri="{FF2B5EF4-FFF2-40B4-BE49-F238E27FC236}">
                      <a16:creationId xmlns:a16="http://schemas.microsoft.com/office/drawing/2014/main" id="{61317D3E-291A-44B1-90A8-9E222CAF0F86}"/>
                    </a:ext>
                  </a:extLst>
                </p:cNvPr>
                <p:cNvSpPr/>
                <p:nvPr/>
              </p:nvSpPr>
              <p:spPr>
                <a:xfrm>
                  <a:off x="19050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09" name="立方体 208">
                  <a:extLst>
                    <a:ext uri="{FF2B5EF4-FFF2-40B4-BE49-F238E27FC236}">
                      <a16:creationId xmlns:a16="http://schemas.microsoft.com/office/drawing/2014/main" id="{C0DCDF05-D208-411F-9E65-5A58A4F72C4A}"/>
                    </a:ext>
                  </a:extLst>
                </p:cNvPr>
                <p:cNvSpPr/>
                <p:nvPr/>
              </p:nvSpPr>
              <p:spPr>
                <a:xfrm>
                  <a:off x="2133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10" name="立方体 209">
                  <a:extLst>
                    <a:ext uri="{FF2B5EF4-FFF2-40B4-BE49-F238E27FC236}">
                      <a16:creationId xmlns:a16="http://schemas.microsoft.com/office/drawing/2014/main" id="{80B25009-58DC-4D99-995A-26A97AA6D6ED}"/>
                    </a:ext>
                  </a:extLst>
                </p:cNvPr>
                <p:cNvSpPr/>
                <p:nvPr/>
              </p:nvSpPr>
              <p:spPr>
                <a:xfrm>
                  <a:off x="2362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11" name="立方体 210">
                  <a:extLst>
                    <a:ext uri="{FF2B5EF4-FFF2-40B4-BE49-F238E27FC236}">
                      <a16:creationId xmlns:a16="http://schemas.microsoft.com/office/drawing/2014/main" id="{44F837A8-5FA6-4976-B8E6-58A0618124A2}"/>
                    </a:ext>
                  </a:extLst>
                </p:cNvPr>
                <p:cNvSpPr/>
                <p:nvPr/>
              </p:nvSpPr>
              <p:spPr>
                <a:xfrm>
                  <a:off x="2590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grpSp>
            <p:nvGrpSpPr>
              <p:cNvPr id="193" name="组合 372">
                <a:extLst>
                  <a:ext uri="{FF2B5EF4-FFF2-40B4-BE49-F238E27FC236}">
                    <a16:creationId xmlns:a16="http://schemas.microsoft.com/office/drawing/2014/main" id="{C7EB1E87-AF09-442D-ACAF-E632BB9559DA}"/>
                  </a:ext>
                </a:extLst>
              </p:cNvPr>
              <p:cNvGrpSpPr/>
              <p:nvPr/>
            </p:nvGrpSpPr>
            <p:grpSpPr>
              <a:xfrm>
                <a:off x="9821674" y="4786972"/>
                <a:ext cx="1828800" cy="1143000"/>
                <a:chOff x="990600" y="3886200"/>
                <a:chExt cx="1828800" cy="1143000"/>
              </a:xfrm>
              <a:solidFill>
                <a:schemeClr val="accent6"/>
              </a:solidFill>
            </p:grpSpPr>
            <p:sp>
              <p:nvSpPr>
                <p:cNvPr id="196" name="立方体 195">
                  <a:extLst>
                    <a:ext uri="{FF2B5EF4-FFF2-40B4-BE49-F238E27FC236}">
                      <a16:creationId xmlns:a16="http://schemas.microsoft.com/office/drawing/2014/main" id="{E58B3EDC-63CA-46B9-85FE-3EDE9ED2064E}"/>
                    </a:ext>
                  </a:extLst>
                </p:cNvPr>
                <p:cNvSpPr/>
                <p:nvPr/>
              </p:nvSpPr>
              <p:spPr>
                <a:xfrm>
                  <a:off x="990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97" name="立方体 196">
                  <a:extLst>
                    <a:ext uri="{FF2B5EF4-FFF2-40B4-BE49-F238E27FC236}">
                      <a16:creationId xmlns:a16="http://schemas.microsoft.com/office/drawing/2014/main" id="{6882E01A-55B3-4C0F-A189-A3FF5EB97C6D}"/>
                    </a:ext>
                  </a:extLst>
                </p:cNvPr>
                <p:cNvSpPr/>
                <p:nvPr/>
              </p:nvSpPr>
              <p:spPr>
                <a:xfrm>
                  <a:off x="1219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98" name="立方体 197">
                  <a:extLst>
                    <a:ext uri="{FF2B5EF4-FFF2-40B4-BE49-F238E27FC236}">
                      <a16:creationId xmlns:a16="http://schemas.microsoft.com/office/drawing/2014/main" id="{ADDEAD74-E23D-4419-AF3C-CE0E87641B78}"/>
                    </a:ext>
                  </a:extLst>
                </p:cNvPr>
                <p:cNvSpPr/>
                <p:nvPr/>
              </p:nvSpPr>
              <p:spPr>
                <a:xfrm>
                  <a:off x="1447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99" name="立方体 198">
                  <a:extLst>
                    <a:ext uri="{FF2B5EF4-FFF2-40B4-BE49-F238E27FC236}">
                      <a16:creationId xmlns:a16="http://schemas.microsoft.com/office/drawing/2014/main" id="{3B048C9A-568F-47AE-BBE6-8AF286D90CB7}"/>
                    </a:ext>
                  </a:extLst>
                </p:cNvPr>
                <p:cNvSpPr/>
                <p:nvPr/>
              </p:nvSpPr>
              <p:spPr>
                <a:xfrm>
                  <a:off x="16764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00" name="立方体 199">
                  <a:extLst>
                    <a:ext uri="{FF2B5EF4-FFF2-40B4-BE49-F238E27FC236}">
                      <a16:creationId xmlns:a16="http://schemas.microsoft.com/office/drawing/2014/main" id="{2DF3FFA5-F7C5-40A2-89AB-CB287AEF2947}"/>
                    </a:ext>
                  </a:extLst>
                </p:cNvPr>
                <p:cNvSpPr/>
                <p:nvPr/>
              </p:nvSpPr>
              <p:spPr>
                <a:xfrm>
                  <a:off x="19050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01" name="立方体 200">
                  <a:extLst>
                    <a:ext uri="{FF2B5EF4-FFF2-40B4-BE49-F238E27FC236}">
                      <a16:creationId xmlns:a16="http://schemas.microsoft.com/office/drawing/2014/main" id="{92284A30-FCA2-4097-8FB0-74493A34AD5D}"/>
                    </a:ext>
                  </a:extLst>
                </p:cNvPr>
                <p:cNvSpPr/>
                <p:nvPr/>
              </p:nvSpPr>
              <p:spPr>
                <a:xfrm>
                  <a:off x="2133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02" name="立方体 201">
                  <a:extLst>
                    <a:ext uri="{FF2B5EF4-FFF2-40B4-BE49-F238E27FC236}">
                      <a16:creationId xmlns:a16="http://schemas.microsoft.com/office/drawing/2014/main" id="{15CDAA6A-3D1F-41DB-9B84-F00FA22D8E7E}"/>
                    </a:ext>
                  </a:extLst>
                </p:cNvPr>
                <p:cNvSpPr/>
                <p:nvPr/>
              </p:nvSpPr>
              <p:spPr>
                <a:xfrm>
                  <a:off x="2362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203" name="立方体 202">
                  <a:extLst>
                    <a:ext uri="{FF2B5EF4-FFF2-40B4-BE49-F238E27FC236}">
                      <a16:creationId xmlns:a16="http://schemas.microsoft.com/office/drawing/2014/main" id="{5AAC1676-CA19-4908-BBC0-7149C444F28E}"/>
                    </a:ext>
                  </a:extLst>
                </p:cNvPr>
                <p:cNvSpPr/>
                <p:nvPr/>
              </p:nvSpPr>
              <p:spPr>
                <a:xfrm>
                  <a:off x="2590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pic>
            <p:nvPicPr>
              <p:cNvPr id="194" name="图片 193" descr="图片4.png">
                <a:extLst>
                  <a:ext uri="{FF2B5EF4-FFF2-40B4-BE49-F238E27FC236}">
                    <a16:creationId xmlns:a16="http://schemas.microsoft.com/office/drawing/2014/main" id="{7410CAA6-DD92-4CF3-9D8A-A9B9DD15D654}"/>
                  </a:ext>
                </a:extLst>
              </p:cNvPr>
              <p:cNvPicPr>
                <a:picLocks noChangeAspect="1"/>
              </p:cNvPicPr>
              <p:nvPr/>
            </p:nvPicPr>
            <p:blipFill>
              <a:blip r:embed="rId3" cstate="print">
                <a:clrChange>
                  <a:clrFrom>
                    <a:srgbClr val="818181"/>
                  </a:clrFrom>
                  <a:clrTo>
                    <a:srgbClr val="818181">
                      <a:alpha val="0"/>
                    </a:srgbClr>
                  </a:clrTo>
                </a:clrChange>
                <a:duotone>
                  <a:prstClr val="black"/>
                  <a:schemeClr val="tx1">
                    <a:tint val="45000"/>
                    <a:satMod val="400000"/>
                  </a:schemeClr>
                </a:duotone>
              </a:blip>
              <a:stretch>
                <a:fillRect/>
              </a:stretch>
            </p:blipFill>
            <p:spPr>
              <a:xfrm>
                <a:off x="9811023" y="4471021"/>
                <a:ext cx="2160000" cy="1472451"/>
              </a:xfrm>
              <a:prstGeom prst="rect">
                <a:avLst/>
              </a:prstGeom>
            </p:spPr>
          </p:pic>
        </p:grpSp>
        <p:grpSp>
          <p:nvGrpSpPr>
            <p:cNvPr id="244" name="组合 243">
              <a:extLst>
                <a:ext uri="{FF2B5EF4-FFF2-40B4-BE49-F238E27FC236}">
                  <a16:creationId xmlns:a16="http://schemas.microsoft.com/office/drawing/2014/main" id="{F98CF7C1-41D7-4DE6-9324-962E060ED0F7}"/>
                </a:ext>
              </a:extLst>
            </p:cNvPr>
            <p:cNvGrpSpPr/>
            <p:nvPr/>
          </p:nvGrpSpPr>
          <p:grpSpPr>
            <a:xfrm>
              <a:off x="9054961" y="3076797"/>
              <a:ext cx="948803" cy="959181"/>
              <a:chOff x="3157635" y="4463719"/>
              <a:chExt cx="948803" cy="959181"/>
            </a:xfrm>
          </p:grpSpPr>
          <p:cxnSp>
            <p:nvCxnSpPr>
              <p:cNvPr id="245" name="直接箭头连接符 244">
                <a:extLst>
                  <a:ext uri="{FF2B5EF4-FFF2-40B4-BE49-F238E27FC236}">
                    <a16:creationId xmlns:a16="http://schemas.microsoft.com/office/drawing/2014/main" id="{A9EC1CE1-E543-4DEB-8660-7BB39AB94AE7}"/>
                  </a:ext>
                </a:extLst>
              </p:cNvPr>
              <p:cNvCxnSpPr/>
              <p:nvPr/>
            </p:nvCxnSpPr>
            <p:spPr>
              <a:xfrm>
                <a:off x="3572935" y="5047810"/>
                <a:ext cx="8465" cy="37509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直接箭头连接符 245">
                <a:extLst>
                  <a:ext uri="{FF2B5EF4-FFF2-40B4-BE49-F238E27FC236}">
                    <a16:creationId xmlns:a16="http://schemas.microsoft.com/office/drawing/2014/main" id="{FEB8217D-00F0-48AB-81AC-F7D740218928}"/>
                  </a:ext>
                </a:extLst>
              </p:cNvPr>
              <p:cNvCxnSpPr>
                <a:cxnSpLocks/>
              </p:cNvCxnSpPr>
              <p:nvPr/>
            </p:nvCxnSpPr>
            <p:spPr>
              <a:xfrm>
                <a:off x="3585634" y="5047810"/>
                <a:ext cx="364063" cy="0"/>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直接箭头连接符 246">
                <a:extLst>
                  <a:ext uri="{FF2B5EF4-FFF2-40B4-BE49-F238E27FC236}">
                    <a16:creationId xmlns:a16="http://schemas.microsoft.com/office/drawing/2014/main" id="{387159B4-3DA1-4B43-82FE-7B0BA5B16058}"/>
                  </a:ext>
                </a:extLst>
              </p:cNvPr>
              <p:cNvCxnSpPr>
                <a:cxnSpLocks/>
              </p:cNvCxnSpPr>
              <p:nvPr/>
            </p:nvCxnSpPr>
            <p:spPr>
              <a:xfrm flipV="1">
                <a:off x="3572935" y="4725621"/>
                <a:ext cx="335345" cy="318717"/>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8" name="文本框 247">
                    <a:extLst>
                      <a:ext uri="{FF2B5EF4-FFF2-40B4-BE49-F238E27FC236}">
                        <a16:creationId xmlns:a16="http://schemas.microsoft.com/office/drawing/2014/main" id="{97E4E08C-51EC-4660-B318-CF9DBCDB0BD6}"/>
                      </a:ext>
                    </a:extLst>
                  </p:cNvPr>
                  <p:cNvSpPr txBox="1"/>
                  <p:nvPr/>
                </p:nvSpPr>
                <p:spPr>
                  <a:xfrm>
                    <a:off x="3157635" y="4971799"/>
                    <a:ext cx="520700"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r>
                            <m:rPr>
                              <m:sty m:val="p"/>
                            </m:rPr>
                            <a:rPr lang="en-US" altLang="zh-CN" i="1" dirty="0">
                              <a:latin typeface="Cambria Math" panose="02040503050406030204" pitchFamily="18" charset="0"/>
                              <a:ea typeface="微软雅黑" panose="020B0503020204020204" pitchFamily="34" charset="-122"/>
                            </a:rPr>
                            <m:t>m</m:t>
                          </m:r>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248" name="文本框 247">
                    <a:extLst>
                      <a:ext uri="{FF2B5EF4-FFF2-40B4-BE49-F238E27FC236}">
                        <a16:creationId xmlns:a16="http://schemas.microsoft.com/office/drawing/2014/main" id="{97E4E08C-51EC-4660-B318-CF9DBCDB0BD6}"/>
                      </a:ext>
                    </a:extLst>
                  </p:cNvPr>
                  <p:cNvSpPr txBox="1">
                    <a:spLocks noRot="1" noChangeAspect="1" noMove="1" noResize="1" noEditPoints="1" noAdjustHandles="1" noChangeArrowheads="1" noChangeShapeType="1" noTextEdit="1"/>
                  </p:cNvSpPr>
                  <p:nvPr/>
                </p:nvSpPr>
                <p:spPr>
                  <a:xfrm>
                    <a:off x="3157635" y="4971799"/>
                    <a:ext cx="520700"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9" name="文本框 248">
                    <a:extLst>
                      <a:ext uri="{FF2B5EF4-FFF2-40B4-BE49-F238E27FC236}">
                        <a16:creationId xmlns:a16="http://schemas.microsoft.com/office/drawing/2014/main" id="{39657EBE-6E7D-4263-B79C-7D69CB4B8D18}"/>
                      </a:ext>
                    </a:extLst>
                  </p:cNvPr>
                  <p:cNvSpPr txBox="1"/>
                  <p:nvPr/>
                </p:nvSpPr>
                <p:spPr>
                  <a:xfrm>
                    <a:off x="3585738" y="4998824"/>
                    <a:ext cx="520700"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𝑛</m:t>
                              </m:r>
                            </m:e>
                            <m:sub>
                              <m:r>
                                <a:rPr lang="en-US" altLang="zh-CN" b="0" i="1" dirty="0" smtClean="0">
                                  <a:latin typeface="Cambria Math" panose="02040503050406030204" pitchFamily="18" charset="0"/>
                                  <a:ea typeface="微软雅黑" panose="020B0503020204020204" pitchFamily="34" charset="-122"/>
                                </a:rPr>
                                <m:t>2</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249" name="文本框 248">
                    <a:extLst>
                      <a:ext uri="{FF2B5EF4-FFF2-40B4-BE49-F238E27FC236}">
                        <a16:creationId xmlns:a16="http://schemas.microsoft.com/office/drawing/2014/main" id="{39657EBE-6E7D-4263-B79C-7D69CB4B8D18}"/>
                      </a:ext>
                    </a:extLst>
                  </p:cNvPr>
                  <p:cNvSpPr txBox="1">
                    <a:spLocks noRot="1" noChangeAspect="1" noMove="1" noResize="1" noEditPoints="1" noAdjustHandles="1" noChangeArrowheads="1" noChangeShapeType="1" noTextEdit="1"/>
                  </p:cNvSpPr>
                  <p:nvPr/>
                </p:nvSpPr>
                <p:spPr>
                  <a:xfrm>
                    <a:off x="3585738" y="4998824"/>
                    <a:ext cx="520700" cy="369332"/>
                  </a:xfrm>
                  <a:prstGeom prst="rect">
                    <a:avLst/>
                  </a:prstGeom>
                  <a:blipFill>
                    <a:blip r:embed="rId5"/>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0" name="文本框 249">
                    <a:extLst>
                      <a:ext uri="{FF2B5EF4-FFF2-40B4-BE49-F238E27FC236}">
                        <a16:creationId xmlns:a16="http://schemas.microsoft.com/office/drawing/2014/main" id="{3ABB2AB0-3326-491C-85C1-72C4F9058A65}"/>
                      </a:ext>
                    </a:extLst>
                  </p:cNvPr>
                  <p:cNvSpPr txBox="1"/>
                  <p:nvPr/>
                </p:nvSpPr>
                <p:spPr>
                  <a:xfrm>
                    <a:off x="3467096" y="4463719"/>
                    <a:ext cx="520700"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𝑛</m:t>
                              </m:r>
                            </m:e>
                            <m:sub>
                              <m:r>
                                <a:rPr lang="en-US" altLang="zh-CN" b="0" i="1" dirty="0" smtClean="0">
                                  <a:latin typeface="Cambria Math" panose="02040503050406030204" pitchFamily="18" charset="0"/>
                                  <a:ea typeface="微软雅黑" panose="020B0503020204020204" pitchFamily="34" charset="-122"/>
                                </a:rPr>
                                <m:t>3</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250" name="文本框 249">
                    <a:extLst>
                      <a:ext uri="{FF2B5EF4-FFF2-40B4-BE49-F238E27FC236}">
                        <a16:creationId xmlns:a16="http://schemas.microsoft.com/office/drawing/2014/main" id="{3ABB2AB0-3326-491C-85C1-72C4F9058A65}"/>
                      </a:ext>
                    </a:extLst>
                  </p:cNvPr>
                  <p:cNvSpPr txBox="1">
                    <a:spLocks noRot="1" noChangeAspect="1" noMove="1" noResize="1" noEditPoints="1" noAdjustHandles="1" noChangeArrowheads="1" noChangeShapeType="1" noTextEdit="1"/>
                  </p:cNvSpPr>
                  <p:nvPr/>
                </p:nvSpPr>
                <p:spPr>
                  <a:xfrm>
                    <a:off x="3467096" y="4463719"/>
                    <a:ext cx="520700" cy="369332"/>
                  </a:xfrm>
                  <a:prstGeom prst="rect">
                    <a:avLst/>
                  </a:prstGeom>
                  <a:blipFill>
                    <a:blip r:embed="rId6"/>
                    <a:stretch>
                      <a:fillRect b="-1667"/>
                    </a:stretch>
                  </a:blipFill>
                </p:spPr>
                <p:txBody>
                  <a:bodyPr/>
                  <a:lstStyle/>
                  <a:p>
                    <a:r>
                      <a:rPr lang="zh-CN" altLang="en-US">
                        <a:noFill/>
                      </a:rPr>
                      <a:t> </a:t>
                    </a:r>
                  </a:p>
                </p:txBody>
              </p:sp>
            </mc:Fallback>
          </mc:AlternateContent>
        </p:grpSp>
      </p:grpSp>
      <p:sp>
        <p:nvSpPr>
          <p:cNvPr id="2" name="标题 1">
            <a:extLst>
              <a:ext uri="{FF2B5EF4-FFF2-40B4-BE49-F238E27FC236}">
                <a16:creationId xmlns:a16="http://schemas.microsoft.com/office/drawing/2014/main" id="{7FAB50E0-7165-4CD7-A49B-645B0AF2C323}"/>
              </a:ext>
            </a:extLst>
          </p:cNvPr>
          <p:cNvSpPr>
            <a:spLocks noGrp="1"/>
          </p:cNvSpPr>
          <p:nvPr>
            <p:ph type="title"/>
          </p:nvPr>
        </p:nvSpPr>
        <p:spPr/>
        <p:txBody>
          <a:bodyPr/>
          <a:lstStyle/>
          <a:p>
            <a:r>
              <a:rPr lang="en-US" altLang="zh-CN" dirty="0"/>
              <a:t>1.2 Low-rank</a:t>
            </a:r>
            <a:r>
              <a:rPr lang="zh-CN" altLang="en-US" dirty="0"/>
              <a:t>：</a:t>
            </a:r>
            <a:r>
              <a:rPr lang="en-US" altLang="zh-CN" dirty="0"/>
              <a:t>Math Preparation</a:t>
            </a:r>
            <a:endParaRPr lang="zh-CN" altLang="en-US" dirty="0"/>
          </a:p>
        </p:txBody>
      </p:sp>
      <p:sp>
        <p:nvSpPr>
          <p:cNvPr id="3" name="日期占位符 2">
            <a:extLst>
              <a:ext uri="{FF2B5EF4-FFF2-40B4-BE49-F238E27FC236}">
                <a16:creationId xmlns:a16="http://schemas.microsoft.com/office/drawing/2014/main" id="{632E87FF-E313-4ABB-81E6-237C5B143257}"/>
              </a:ext>
            </a:extLst>
          </p:cNvPr>
          <p:cNvSpPr>
            <a:spLocks noGrp="1"/>
          </p:cNvSpPr>
          <p:nvPr>
            <p:ph type="dt" sz="half" idx="10"/>
          </p:nvPr>
        </p:nvSpPr>
        <p:spPr/>
        <p:txBody>
          <a:bodyPr/>
          <a:lstStyle/>
          <a:p>
            <a:fld id="{D8EF6340-23BC-486F-A672-31FA66DDD70A}" type="datetime1">
              <a:rPr lang="zh-CN" altLang="en-US" smtClean="0"/>
              <a:t>2019/5/22</a:t>
            </a:fld>
            <a:endParaRPr lang="zh-CN" altLang="en-US"/>
          </a:p>
        </p:txBody>
      </p:sp>
      <p:sp>
        <p:nvSpPr>
          <p:cNvPr id="4" name="页脚占位符 3">
            <a:extLst>
              <a:ext uri="{FF2B5EF4-FFF2-40B4-BE49-F238E27FC236}">
                <a16:creationId xmlns:a16="http://schemas.microsoft.com/office/drawing/2014/main" id="{59A7740B-1D1B-4012-9FD2-1B18BBA17B02}"/>
              </a:ext>
            </a:extLst>
          </p:cNvPr>
          <p:cNvSpPr>
            <a:spLocks noGrp="1"/>
          </p:cNvSpPr>
          <p:nvPr>
            <p:ph type="ftr" sz="quarter" idx="11"/>
          </p:nvPr>
        </p:nvSpPr>
        <p:spPr/>
        <p:txBody>
          <a:bodyPr/>
          <a:lstStyle/>
          <a:p>
            <a:r>
              <a:rPr lang="zh-CN" altLang="en-US"/>
              <a:t>复旦类脑芯片与片上系统研究院</a:t>
            </a:r>
          </a:p>
        </p:txBody>
      </p:sp>
      <p:sp>
        <p:nvSpPr>
          <p:cNvPr id="5" name="灯片编号占位符 4">
            <a:extLst>
              <a:ext uri="{FF2B5EF4-FFF2-40B4-BE49-F238E27FC236}">
                <a16:creationId xmlns:a16="http://schemas.microsoft.com/office/drawing/2014/main" id="{65025F25-27D3-4A02-8FC0-BD7E12359C78}"/>
              </a:ext>
            </a:extLst>
          </p:cNvPr>
          <p:cNvSpPr>
            <a:spLocks noGrp="1"/>
          </p:cNvSpPr>
          <p:nvPr>
            <p:ph type="sldNum" sz="quarter" idx="12"/>
          </p:nvPr>
        </p:nvSpPr>
        <p:spPr/>
        <p:txBody>
          <a:bodyPr/>
          <a:lstStyle/>
          <a:p>
            <a:fld id="{D81BC2DF-976F-4C49-92B9-E79BD60CFE9D}" type="slidenum">
              <a:rPr lang="zh-CN" altLang="en-US" smtClean="0"/>
              <a:pPr/>
              <a:t>11</a:t>
            </a:fld>
            <a:r>
              <a:rPr lang="en-US" altLang="zh-CN"/>
              <a:t>/28</a:t>
            </a:r>
            <a:endParaRPr lang="zh-CN" altLang="en-US" dirty="0"/>
          </a:p>
        </p:txBody>
      </p:sp>
      <p:sp>
        <p:nvSpPr>
          <p:cNvPr id="10" name="矩形 9">
            <a:extLst>
              <a:ext uri="{FF2B5EF4-FFF2-40B4-BE49-F238E27FC236}">
                <a16:creationId xmlns:a16="http://schemas.microsoft.com/office/drawing/2014/main" id="{E559C6DE-12B8-49FA-BA09-85683271CA5D}"/>
              </a:ext>
            </a:extLst>
          </p:cNvPr>
          <p:cNvSpPr/>
          <p:nvPr/>
        </p:nvSpPr>
        <p:spPr>
          <a:xfrm>
            <a:off x="550330" y="1494135"/>
            <a:ext cx="1981202" cy="69215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Kronecker</a:t>
            </a:r>
            <a:r>
              <a:rPr lang="zh-CN" altLang="en-US" sz="2000" b="1" dirty="0">
                <a:latin typeface="微软雅黑" panose="020B0503020204020204" pitchFamily="34" charset="-122"/>
                <a:ea typeface="微软雅黑" panose="020B0503020204020204" pitchFamily="34" charset="-122"/>
              </a:rPr>
              <a:t>积</a:t>
            </a:r>
          </a:p>
        </p:txBody>
      </p:sp>
      <p:sp>
        <p:nvSpPr>
          <p:cNvPr id="19" name="矩形 18">
            <a:extLst>
              <a:ext uri="{FF2B5EF4-FFF2-40B4-BE49-F238E27FC236}">
                <a16:creationId xmlns:a16="http://schemas.microsoft.com/office/drawing/2014/main" id="{FD5F6CE9-C30C-4C96-AED5-99C9BED837A6}"/>
              </a:ext>
            </a:extLst>
          </p:cNvPr>
          <p:cNvSpPr/>
          <p:nvPr/>
        </p:nvSpPr>
        <p:spPr>
          <a:xfrm>
            <a:off x="550330" y="2633150"/>
            <a:ext cx="1981202" cy="69215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Khatri-Rao</a:t>
            </a:r>
            <a:r>
              <a:rPr lang="zh-CN" altLang="en-US" sz="2000" b="1" dirty="0">
                <a:latin typeface="微软雅黑" panose="020B0503020204020204" pitchFamily="34" charset="-122"/>
                <a:ea typeface="微软雅黑" panose="020B0503020204020204" pitchFamily="34" charset="-122"/>
              </a:rPr>
              <a:t>积</a:t>
            </a:r>
          </a:p>
        </p:txBody>
      </p:sp>
      <p:sp>
        <p:nvSpPr>
          <p:cNvPr id="22" name="矩形 21">
            <a:extLst>
              <a:ext uri="{FF2B5EF4-FFF2-40B4-BE49-F238E27FC236}">
                <a16:creationId xmlns:a16="http://schemas.microsoft.com/office/drawing/2014/main" id="{7A59BD78-6181-4207-8BE3-D39F7486A7FB}"/>
              </a:ext>
            </a:extLst>
          </p:cNvPr>
          <p:cNvSpPr/>
          <p:nvPr/>
        </p:nvSpPr>
        <p:spPr>
          <a:xfrm>
            <a:off x="550330" y="3957956"/>
            <a:ext cx="1981202" cy="69215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张量的展开</a:t>
            </a:r>
          </a:p>
        </p:txBody>
      </p:sp>
      <p:grpSp>
        <p:nvGrpSpPr>
          <p:cNvPr id="30" name="组合 29">
            <a:extLst>
              <a:ext uri="{FF2B5EF4-FFF2-40B4-BE49-F238E27FC236}">
                <a16:creationId xmlns:a16="http://schemas.microsoft.com/office/drawing/2014/main" id="{4CC2ECA7-27B7-4432-B098-E28AD9A40A4F}"/>
              </a:ext>
            </a:extLst>
          </p:cNvPr>
          <p:cNvGrpSpPr/>
          <p:nvPr/>
        </p:nvGrpSpPr>
        <p:grpSpPr>
          <a:xfrm>
            <a:off x="3759199" y="1564878"/>
            <a:ext cx="7882471" cy="400110"/>
            <a:chOff x="3759199" y="1640154"/>
            <a:chExt cx="7882471" cy="400110"/>
          </a:xfrm>
        </p:grpSpPr>
        <p:sp>
          <p:nvSpPr>
            <p:cNvPr id="31" name="星形: 四角 30">
              <a:extLst>
                <a:ext uri="{FF2B5EF4-FFF2-40B4-BE49-F238E27FC236}">
                  <a16:creationId xmlns:a16="http://schemas.microsoft.com/office/drawing/2014/main" id="{565843F6-AFCD-4FE0-9F8E-7A7A02C42A1F}"/>
                </a:ext>
              </a:extLst>
            </p:cNvPr>
            <p:cNvSpPr/>
            <p:nvPr/>
          </p:nvSpPr>
          <p:spPr>
            <a:xfrm>
              <a:off x="3759199" y="1657647"/>
              <a:ext cx="287866" cy="36512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79C1AD27-248F-413C-8110-86B76CFD7955}"/>
                </a:ext>
              </a:extLst>
            </p:cNvPr>
            <p:cNvSpPr txBox="1"/>
            <p:nvPr/>
          </p:nvSpPr>
          <p:spPr>
            <a:xfrm>
              <a:off x="4089398" y="1640154"/>
              <a:ext cx="7552272"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定义：</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张量与矩阵相乘</a:t>
              </a:r>
              <a:endParaRPr lang="en-US" altLang="zh-CN" sz="2000" dirty="0">
                <a:latin typeface="微软雅黑" panose="020B0503020204020204" pitchFamily="34" charset="-122"/>
                <a:ea typeface="微软雅黑" panose="020B0503020204020204" pitchFamily="34" charset="-122"/>
              </a:endParaRPr>
            </a:p>
          </p:txBody>
        </p:sp>
      </p:grpSp>
      <p:sp>
        <p:nvSpPr>
          <p:cNvPr id="88" name="矩形 87">
            <a:extLst>
              <a:ext uri="{FF2B5EF4-FFF2-40B4-BE49-F238E27FC236}">
                <a16:creationId xmlns:a16="http://schemas.microsoft.com/office/drawing/2014/main" id="{1F068A6A-236A-4D62-8091-91A3EED69BB0}"/>
              </a:ext>
            </a:extLst>
          </p:cNvPr>
          <p:cNvSpPr/>
          <p:nvPr/>
        </p:nvSpPr>
        <p:spPr>
          <a:xfrm>
            <a:off x="550330" y="5031544"/>
            <a:ext cx="1981202" cy="692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latin typeface="微软雅黑" panose="020B0503020204020204" pitchFamily="34" charset="-122"/>
                <a:ea typeface="微软雅黑" panose="020B0503020204020204" pitchFamily="34" charset="-122"/>
              </a:rPr>
              <a:t>模态积</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17587A7F-7D42-42EE-9DE8-2A2A7421F806}"/>
                  </a:ext>
                </a:extLst>
              </p:cNvPr>
              <p:cNvSpPr/>
              <p:nvPr/>
            </p:nvSpPr>
            <p:spPr>
              <a:xfrm>
                <a:off x="5011045" y="2174134"/>
                <a:ext cx="2051459"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张量</a:t>
                </a:r>
                <a:r>
                  <a:rPr lang="en-US" altLang="zh-CN" dirty="0">
                    <a:latin typeface="微软雅黑" panose="020B0503020204020204" pitchFamily="34" charset="-122"/>
                    <a:ea typeface="微软雅黑" panose="020B0503020204020204" pitchFamily="34" charset="-122"/>
                  </a:rPr>
                  <a:t>X: </a:t>
                </a:r>
                <a14:m>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rPr>
                        </m:ctrlPr>
                      </m:sSubPr>
                      <m:e>
                        <m:r>
                          <m:rPr>
                            <m:sty m:val="p"/>
                          </m:rPr>
                          <a:rPr lang="en-US" altLang="zh-CN" i="1" dirty="0">
                            <a:latin typeface="Cambria Math" panose="02040503050406030204" pitchFamily="18" charset="0"/>
                            <a:ea typeface="微软雅黑" panose="020B0503020204020204" pitchFamily="34" charset="-122"/>
                          </a:rPr>
                          <m:t>n</m:t>
                        </m:r>
                      </m:e>
                      <m:sub>
                        <m:r>
                          <a:rPr lang="en-US" altLang="zh-CN" b="0" i="1" dirty="0" smtClean="0">
                            <a:latin typeface="Cambria Math" panose="02040503050406030204" pitchFamily="18" charset="0"/>
                            <a:ea typeface="微软雅黑" panose="020B0503020204020204" pitchFamily="34" charset="-122"/>
                          </a:rPr>
                          <m:t>1</m:t>
                        </m:r>
                      </m:sub>
                    </m:sSub>
                    <m:r>
                      <a:rPr lang="en-US" altLang="zh-CN" b="0" i="1" dirty="0" smtClean="0">
                        <a:latin typeface="Cambria Math" panose="02040503050406030204" pitchFamily="18" charset="0"/>
                        <a:ea typeface="微软雅黑" panose="020B0503020204020204" pitchFamily="34" charset="-122"/>
                      </a:rPr>
                      <m:t>∗</m:t>
                    </m:r>
                    <m:sSub>
                      <m:sSubPr>
                        <m:ctrlPr>
                          <a:rPr lang="en-US" altLang="zh-CN" i="1" dirty="0">
                            <a:latin typeface="Cambria Math" panose="02040503050406030204" pitchFamily="18" charset="0"/>
                            <a:ea typeface="微软雅黑" panose="020B0503020204020204" pitchFamily="34" charset="-122"/>
                          </a:rPr>
                        </m:ctrlPr>
                      </m:sSubPr>
                      <m:e>
                        <m:r>
                          <m:rPr>
                            <m:sty m:val="p"/>
                          </m:rPr>
                          <a:rPr lang="en-US" altLang="zh-CN" i="1" dirty="0">
                            <a:latin typeface="Cambria Math" panose="02040503050406030204" pitchFamily="18" charset="0"/>
                            <a:ea typeface="微软雅黑" panose="020B0503020204020204" pitchFamily="34" charset="-122"/>
                          </a:rPr>
                          <m:t>n</m:t>
                        </m:r>
                      </m:e>
                      <m:sub>
                        <m:r>
                          <a:rPr lang="en-US" altLang="zh-CN" b="0" i="1" dirty="0" smtClean="0">
                            <a:latin typeface="Cambria Math" panose="02040503050406030204" pitchFamily="18" charset="0"/>
                            <a:ea typeface="微软雅黑" panose="020B0503020204020204" pitchFamily="34" charset="-122"/>
                          </a:rPr>
                          <m:t>2</m:t>
                        </m:r>
                      </m:sub>
                    </m:sSub>
                    <m:r>
                      <a:rPr lang="en-US" altLang="zh-CN" b="0" i="0" dirty="0" smtClean="0">
                        <a:latin typeface="Cambria Math" panose="02040503050406030204" pitchFamily="18" charset="0"/>
                        <a:ea typeface="微软雅黑" panose="020B0503020204020204" pitchFamily="34" charset="-122"/>
                      </a:rPr>
                      <m:t>∗</m:t>
                    </m:r>
                    <m:sSub>
                      <m:sSubPr>
                        <m:ctrlPr>
                          <a:rPr lang="en-US" altLang="zh-CN" i="1" dirty="0">
                            <a:latin typeface="Cambria Math" panose="02040503050406030204" pitchFamily="18" charset="0"/>
                            <a:ea typeface="微软雅黑" panose="020B0503020204020204" pitchFamily="34" charset="-122"/>
                          </a:rPr>
                        </m:ctrlPr>
                      </m:sSubPr>
                      <m:e>
                        <m:r>
                          <m:rPr>
                            <m:sty m:val="p"/>
                          </m:rPr>
                          <a:rPr lang="en-US" altLang="zh-CN" i="1" dirty="0">
                            <a:latin typeface="Cambria Math" panose="02040503050406030204" pitchFamily="18" charset="0"/>
                            <a:ea typeface="微软雅黑" panose="020B0503020204020204" pitchFamily="34" charset="-122"/>
                          </a:rPr>
                          <m:t>n</m:t>
                        </m:r>
                      </m:e>
                      <m:sub>
                        <m:r>
                          <a:rPr lang="en-US" altLang="zh-CN" i="1" dirty="0">
                            <a:latin typeface="Cambria Math" panose="02040503050406030204" pitchFamily="18" charset="0"/>
                            <a:ea typeface="微软雅黑" panose="020B0503020204020204" pitchFamily="34" charset="-122"/>
                          </a:rPr>
                          <m:t>3</m:t>
                        </m:r>
                      </m:sub>
                    </m:sSub>
                  </m:oMath>
                </a14:m>
                <a:endParaRPr lang="zh-CN" altLang="en-US" dirty="0"/>
              </a:p>
            </p:txBody>
          </p:sp>
        </mc:Choice>
        <mc:Fallback xmlns="">
          <p:sp>
            <p:nvSpPr>
              <p:cNvPr id="6" name="矩形 5">
                <a:extLst>
                  <a:ext uri="{FF2B5EF4-FFF2-40B4-BE49-F238E27FC236}">
                    <a16:creationId xmlns:a16="http://schemas.microsoft.com/office/drawing/2014/main" id="{17587A7F-7D42-42EE-9DE8-2A2A7421F806}"/>
                  </a:ext>
                </a:extLst>
              </p:cNvPr>
              <p:cNvSpPr>
                <a:spLocks noRot="1" noChangeAspect="1" noMove="1" noResize="1" noEditPoints="1" noAdjustHandles="1" noChangeArrowheads="1" noChangeShapeType="1" noTextEdit="1"/>
              </p:cNvSpPr>
              <p:nvPr/>
            </p:nvSpPr>
            <p:spPr>
              <a:xfrm>
                <a:off x="5011045" y="2174134"/>
                <a:ext cx="2051459" cy="369332"/>
              </a:xfrm>
              <a:prstGeom prst="rect">
                <a:avLst/>
              </a:prstGeom>
              <a:blipFill>
                <a:blip r:embed="rId7"/>
                <a:stretch>
                  <a:fillRect l="-2374" t="-1166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a:extLst>
                  <a:ext uri="{FF2B5EF4-FFF2-40B4-BE49-F238E27FC236}">
                    <a16:creationId xmlns:a16="http://schemas.microsoft.com/office/drawing/2014/main" id="{AB9B1ED8-69EE-40FB-A9B0-9923D9F33C8A}"/>
                  </a:ext>
                </a:extLst>
              </p:cNvPr>
              <p:cNvSpPr/>
              <p:nvPr/>
            </p:nvSpPr>
            <p:spPr>
              <a:xfrm>
                <a:off x="7398645" y="2186285"/>
                <a:ext cx="157068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矩阵</a:t>
                </a:r>
                <a:r>
                  <a:rPr lang="en-US" altLang="zh-CN" dirty="0">
                    <a:latin typeface="微软雅黑" panose="020B0503020204020204" pitchFamily="34" charset="-122"/>
                    <a:ea typeface="微软雅黑" panose="020B0503020204020204" pitchFamily="34" charset="-122"/>
                  </a:rPr>
                  <a:t>A: </a:t>
                </a:r>
                <a14:m>
                  <m:oMath xmlns:m="http://schemas.openxmlformats.org/officeDocument/2006/math">
                    <m:r>
                      <m:rPr>
                        <m:sty m:val="p"/>
                      </m:rPr>
                      <a:rPr lang="en-US" altLang="zh-CN" b="0" i="0" dirty="0" smtClean="0">
                        <a:latin typeface="Cambria Math" panose="02040503050406030204" pitchFamily="18" charset="0"/>
                        <a:ea typeface="微软雅黑" panose="020B0503020204020204" pitchFamily="34" charset="-122"/>
                      </a:rPr>
                      <m:t>m</m:t>
                    </m:r>
                    <m:r>
                      <a:rPr lang="en-US" altLang="zh-CN" i="1" dirty="0">
                        <a:latin typeface="Cambria Math" panose="02040503050406030204" pitchFamily="18" charset="0"/>
                        <a:ea typeface="微软雅黑" panose="020B0503020204020204" pitchFamily="34" charset="-122"/>
                      </a:rPr>
                      <m:t>∗</m:t>
                    </m:r>
                    <m:sSub>
                      <m:sSubPr>
                        <m:ctrlPr>
                          <a:rPr lang="en-US" altLang="zh-CN" i="1" dirty="0">
                            <a:latin typeface="Cambria Math" panose="02040503050406030204" pitchFamily="18" charset="0"/>
                            <a:ea typeface="微软雅黑" panose="020B0503020204020204" pitchFamily="34" charset="-122"/>
                          </a:rPr>
                        </m:ctrlPr>
                      </m:sSubPr>
                      <m:e>
                        <m:r>
                          <m:rPr>
                            <m:sty m:val="p"/>
                          </m:rPr>
                          <a:rPr lang="en-US" altLang="zh-CN" i="1" dirty="0">
                            <a:latin typeface="Cambria Math" panose="02040503050406030204" pitchFamily="18" charset="0"/>
                            <a:ea typeface="微软雅黑" panose="020B0503020204020204" pitchFamily="34" charset="-122"/>
                          </a:rPr>
                          <m:t>n</m:t>
                        </m:r>
                      </m:e>
                      <m:sub>
                        <m:r>
                          <a:rPr lang="en-US" altLang="zh-CN" b="0" i="1" dirty="0" smtClean="0">
                            <a:latin typeface="Cambria Math" panose="02040503050406030204" pitchFamily="18" charset="0"/>
                            <a:ea typeface="微软雅黑" panose="020B0503020204020204" pitchFamily="34" charset="-122"/>
                          </a:rPr>
                          <m:t>1</m:t>
                        </m:r>
                      </m:sub>
                    </m:sSub>
                  </m:oMath>
                </a14:m>
                <a:endParaRPr lang="zh-CN" altLang="en-US" dirty="0"/>
              </a:p>
            </p:txBody>
          </p:sp>
        </mc:Choice>
        <mc:Fallback xmlns="">
          <p:sp>
            <p:nvSpPr>
              <p:cNvPr id="89" name="矩形 88">
                <a:extLst>
                  <a:ext uri="{FF2B5EF4-FFF2-40B4-BE49-F238E27FC236}">
                    <a16:creationId xmlns:a16="http://schemas.microsoft.com/office/drawing/2014/main" id="{AB9B1ED8-69EE-40FB-A9B0-9923D9F33C8A}"/>
                  </a:ext>
                </a:extLst>
              </p:cNvPr>
              <p:cNvSpPr>
                <a:spLocks noRot="1" noChangeAspect="1" noMove="1" noResize="1" noEditPoints="1" noAdjustHandles="1" noChangeArrowheads="1" noChangeShapeType="1" noTextEdit="1"/>
              </p:cNvSpPr>
              <p:nvPr/>
            </p:nvSpPr>
            <p:spPr>
              <a:xfrm>
                <a:off x="7398645" y="2186285"/>
                <a:ext cx="1570686" cy="369332"/>
              </a:xfrm>
              <a:prstGeom prst="rect">
                <a:avLst/>
              </a:prstGeom>
              <a:blipFill>
                <a:blip r:embed="rId8"/>
                <a:stretch>
                  <a:fillRect l="-3502" t="-11667" b="-2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矩形 90">
                <a:extLst>
                  <a:ext uri="{FF2B5EF4-FFF2-40B4-BE49-F238E27FC236}">
                    <a16:creationId xmlns:a16="http://schemas.microsoft.com/office/drawing/2014/main" id="{72290E01-8B96-4E7C-A245-BE877ABA827A}"/>
                  </a:ext>
                </a:extLst>
              </p:cNvPr>
              <p:cNvSpPr/>
              <p:nvPr/>
            </p:nvSpPr>
            <p:spPr>
              <a:xfrm>
                <a:off x="5011045" y="3230709"/>
                <a:ext cx="2986651" cy="881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ea typeface="微软雅黑" panose="020B0503020204020204" pitchFamily="34" charset="-122"/>
                            </a:rPr>
                          </m:ctrlPr>
                        </m:sSubPr>
                        <m:e>
                          <m:sSub>
                            <m:sSubPr>
                              <m:ctrlPr>
                                <a:rPr lang="en-US" altLang="zh-CN" i="1">
                                  <a:latin typeface="Cambria Math" panose="02040503050406030204" pitchFamily="18" charset="0"/>
                                  <a:ea typeface="微软雅黑" panose="020B0503020204020204" pitchFamily="34" charset="-122"/>
                                </a:rPr>
                              </m:ctrlPr>
                            </m:sSubPr>
                            <m:e>
                              <m:r>
                                <a:rPr lang="en-US" altLang="zh-CN" i="1">
                                  <a:latin typeface="Cambria Math" panose="02040503050406030204" pitchFamily="18" charset="0"/>
                                  <a:ea typeface="微软雅黑" panose="020B0503020204020204" pitchFamily="34" charset="-122"/>
                                </a:rPr>
                                <m:t>(</m:t>
                              </m:r>
                              <m:r>
                                <m:rPr>
                                  <m:sty m:val="p"/>
                                </m:rPr>
                                <a:rPr lang="en-US" altLang="zh-CN" i="1">
                                  <a:latin typeface="Cambria Math" panose="02040503050406030204" pitchFamily="18" charset="0"/>
                                  <a:ea typeface="微软雅黑" panose="020B0503020204020204" pitchFamily="34" charset="-122"/>
                                </a:rPr>
                                <m:t>X</m:t>
                              </m:r>
                            </m:e>
                            <m:sub>
                              <m:r>
                                <a:rPr lang="en-US" altLang="zh-CN" i="1">
                                  <a:latin typeface="Cambria Math" panose="02040503050406030204" pitchFamily="18" charset="0"/>
                                  <a:ea typeface="微软雅黑" panose="020B0503020204020204" pitchFamily="34" charset="-122"/>
                                </a:rPr>
                                <m:t>(1)</m:t>
                              </m:r>
                            </m:sub>
                          </m:sSub>
                          <m:r>
                            <a:rPr lang="en-US" altLang="zh-CN" i="1">
                              <a:latin typeface="Cambria Math" panose="02040503050406030204" pitchFamily="18" charset="0"/>
                              <a:ea typeface="微软雅黑" panose="020B0503020204020204" pitchFamily="34" charset="-122"/>
                            </a:rPr>
                            <m:t>𝐴</m:t>
                          </m:r>
                          <m:r>
                            <a:rPr lang="en-US" altLang="zh-CN" i="1">
                              <a:latin typeface="Cambria Math" panose="02040503050406030204" pitchFamily="18" charset="0"/>
                              <a:ea typeface="微软雅黑" panose="020B0503020204020204" pitchFamily="34" charset="-122"/>
                            </a:rPr>
                            <m:t>)</m:t>
                          </m:r>
                        </m:e>
                        <m:sub>
                          <m:r>
                            <a:rPr lang="en-US" altLang="zh-CN" b="0" i="1" smtClean="0">
                              <a:latin typeface="Cambria Math" panose="02040503050406030204" pitchFamily="18" charset="0"/>
                              <a:ea typeface="微软雅黑" panose="020B0503020204020204" pitchFamily="34" charset="-122"/>
                            </a:rPr>
                            <m:t>𝑗</m:t>
                          </m:r>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𝑖</m:t>
                              </m:r>
                            </m:e>
                            <m:sub>
                              <m:r>
                                <a:rPr lang="zh-CN" altLang="en-US" dirty="0">
                                  <a:latin typeface="Cambria Math" panose="02040503050406030204" pitchFamily="18" charset="0"/>
                                </a:rPr>
                                <m:t>2</m:t>
                              </m:r>
                            </m:sub>
                          </m:sSub>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𝑖</m:t>
                              </m:r>
                            </m:e>
                            <m:sub>
                              <m:r>
                                <a:rPr lang="en-US" altLang="zh-CN" b="0" i="0" dirty="0" smtClean="0">
                                  <a:latin typeface="Cambria Math" panose="02040503050406030204" pitchFamily="18" charset="0"/>
                                </a:rPr>
                                <m:t>3</m:t>
                              </m:r>
                            </m:sub>
                          </m:sSub>
                        </m:sub>
                      </m:sSub>
                      <m:r>
                        <a:rPr lang="en-US" altLang="zh-CN" b="0" i="1" smtClean="0">
                          <a:latin typeface="Cambria Math" panose="02040503050406030204" pitchFamily="18" charset="0"/>
                          <a:ea typeface="微软雅黑" panose="020B0503020204020204" pitchFamily="34" charset="-122"/>
                        </a:rPr>
                        <m:t>=</m:t>
                      </m:r>
                      <m:nary>
                        <m:naryPr>
                          <m:chr m:val="∑"/>
                          <m:limLoc m:val="undOvr"/>
                          <m:grow m:val="on"/>
                          <m:ctrlPr>
                            <a:rPr lang="zh-CN" altLang="en-US" i="1" dirty="0" smtClean="0">
                              <a:latin typeface="Cambria Math" panose="02040503050406030204" pitchFamily="18" charset="0"/>
                            </a:rPr>
                          </m:ctrlPr>
                        </m:naryPr>
                        <m:sub>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𝑖</m:t>
                              </m:r>
                            </m:e>
                            <m:sub>
                              <m:r>
                                <a:rPr lang="zh-CN" altLang="en-US" i="0" dirty="0">
                                  <a:latin typeface="Cambria Math" panose="02040503050406030204" pitchFamily="18" charset="0"/>
                                </a:rPr>
                                <m:t>1</m:t>
                              </m:r>
                            </m:sub>
                          </m:sSub>
                          <m:r>
                            <a:rPr lang="zh-CN" altLang="en-US" i="0" dirty="0">
                              <a:latin typeface="Cambria Math" panose="02040503050406030204" pitchFamily="18" charset="0"/>
                            </a:rPr>
                            <m:t>=1</m:t>
                          </m:r>
                        </m:sub>
                        <m:sup>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𝑛</m:t>
                              </m:r>
                            </m:e>
                            <m:sub>
                              <m:r>
                                <a:rPr lang="zh-CN" altLang="en-US" i="0" dirty="0">
                                  <a:latin typeface="Cambria Math" panose="02040503050406030204" pitchFamily="18" charset="0"/>
                                </a:rPr>
                                <m:t>1</m:t>
                              </m:r>
                            </m:sub>
                          </m:sSub>
                        </m:sup>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𝑥</m:t>
                              </m:r>
                            </m:e>
                            <m:sub>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𝑖</m:t>
                                  </m:r>
                                </m:e>
                                <m:sub>
                                  <m:r>
                                    <a:rPr lang="en-US" altLang="zh-CN" b="0" i="0" dirty="0" smtClean="0">
                                      <a:latin typeface="Cambria Math" panose="02040503050406030204" pitchFamily="18" charset="0"/>
                                    </a:rPr>
                                    <m:t>1</m:t>
                                  </m:r>
                                </m:sub>
                              </m:sSub>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𝑖</m:t>
                                  </m:r>
                                </m:e>
                                <m:sub>
                                  <m:r>
                                    <a:rPr lang="zh-CN" altLang="en-US" dirty="0">
                                      <a:latin typeface="Cambria Math" panose="02040503050406030204" pitchFamily="18" charset="0"/>
                                    </a:rPr>
                                    <m:t>2</m:t>
                                  </m:r>
                                </m:sub>
                              </m:sSub>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𝑖</m:t>
                                  </m:r>
                                </m:e>
                                <m:sub>
                                  <m:r>
                                    <a:rPr lang="zh-CN" altLang="en-US" i="0" dirty="0">
                                      <a:latin typeface="Cambria Math" panose="02040503050406030204" pitchFamily="18" charset="0"/>
                                    </a:rPr>
                                    <m:t>3</m:t>
                                  </m:r>
                                </m:sub>
                              </m:sSub>
                            </m:sub>
                          </m:sSub>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𝑎</m:t>
                              </m:r>
                            </m:e>
                            <m:sub>
                              <m:r>
                                <a:rPr lang="zh-CN" altLang="en-US" i="1" dirty="0">
                                  <a:latin typeface="Cambria Math" panose="02040503050406030204" pitchFamily="18" charset="0"/>
                                </a:rPr>
                                <m:t>𝑗</m:t>
                              </m:r>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𝑖</m:t>
                                  </m:r>
                                </m:e>
                                <m:sub>
                                  <m:r>
                                    <a:rPr lang="zh-CN" altLang="en-US" i="0" dirty="0">
                                      <a:latin typeface="Cambria Math" panose="02040503050406030204" pitchFamily="18" charset="0"/>
                                    </a:rPr>
                                    <m:t>1</m:t>
                                  </m:r>
                                </m:sub>
                              </m:sSub>
                            </m:sub>
                          </m:sSub>
                        </m:e>
                      </m:nary>
                    </m:oMath>
                  </m:oMathPara>
                </a14:m>
                <a:endParaRPr lang="zh-CN" altLang="en-US" dirty="0"/>
              </a:p>
            </p:txBody>
          </p:sp>
        </mc:Choice>
        <mc:Fallback xmlns="">
          <p:sp>
            <p:nvSpPr>
              <p:cNvPr id="91" name="矩形 90">
                <a:extLst>
                  <a:ext uri="{FF2B5EF4-FFF2-40B4-BE49-F238E27FC236}">
                    <a16:creationId xmlns:a16="http://schemas.microsoft.com/office/drawing/2014/main" id="{72290E01-8B96-4E7C-A245-BE877ABA827A}"/>
                  </a:ext>
                </a:extLst>
              </p:cNvPr>
              <p:cNvSpPr>
                <a:spLocks noRot="1" noChangeAspect="1" noMove="1" noResize="1" noEditPoints="1" noAdjustHandles="1" noChangeArrowheads="1" noChangeShapeType="1" noTextEdit="1"/>
              </p:cNvSpPr>
              <p:nvPr/>
            </p:nvSpPr>
            <p:spPr>
              <a:xfrm>
                <a:off x="5011045" y="3230709"/>
                <a:ext cx="2986651" cy="881332"/>
              </a:xfrm>
              <a:prstGeom prst="rect">
                <a:avLst/>
              </a:prstGeom>
              <a:blipFill>
                <a:blip r:embed="rId9"/>
                <a:stretch>
                  <a:fillRect/>
                </a:stretch>
              </a:blipFill>
            </p:spPr>
            <p:txBody>
              <a:bodyPr/>
              <a:lstStyle/>
              <a:p>
                <a:r>
                  <a:rPr lang="zh-CN" altLang="en-US">
                    <a:noFill/>
                  </a:rPr>
                  <a:t> </a:t>
                </a:r>
              </a:p>
            </p:txBody>
          </p:sp>
        </mc:Fallback>
      </mc:AlternateContent>
      <p:grpSp>
        <p:nvGrpSpPr>
          <p:cNvPr id="16" name="组合 15">
            <a:extLst>
              <a:ext uri="{FF2B5EF4-FFF2-40B4-BE49-F238E27FC236}">
                <a16:creationId xmlns:a16="http://schemas.microsoft.com/office/drawing/2014/main" id="{C344B5E7-1A3F-43A4-9F82-0E80A46D77A6}"/>
              </a:ext>
            </a:extLst>
          </p:cNvPr>
          <p:cNvGrpSpPr/>
          <p:nvPr/>
        </p:nvGrpSpPr>
        <p:grpSpPr>
          <a:xfrm>
            <a:off x="4261981" y="2747476"/>
            <a:ext cx="4657362" cy="396006"/>
            <a:chOff x="4261981" y="2747476"/>
            <a:chExt cx="4657362" cy="396006"/>
          </a:xfrm>
        </p:grpSpPr>
        <mc:AlternateContent xmlns:mc="http://schemas.openxmlformats.org/markup-compatibility/2006" xmlns:a14="http://schemas.microsoft.com/office/drawing/2010/main">
          <mc:Choice Requires="a14">
            <p:sp>
              <p:nvSpPr>
                <p:cNvPr id="90" name="矩形 89">
                  <a:extLst>
                    <a:ext uri="{FF2B5EF4-FFF2-40B4-BE49-F238E27FC236}">
                      <a16:creationId xmlns:a16="http://schemas.microsoft.com/office/drawing/2014/main" id="{E48672F0-4FF7-481A-A40E-B59BC135B309}"/>
                    </a:ext>
                  </a:extLst>
                </p:cNvPr>
                <p:cNvSpPr/>
                <p:nvPr/>
              </p:nvSpPr>
              <p:spPr>
                <a:xfrm>
                  <a:off x="5011045" y="2747476"/>
                  <a:ext cx="3908298" cy="396006"/>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模态积</a:t>
                  </a:r>
                  <a:r>
                    <a:rPr lang="en-US" altLang="zh-CN" dirty="0">
                      <a:ea typeface="微软雅黑" panose="020B0503020204020204" pitchFamily="34" charset="-122"/>
                    </a:rPr>
                    <a:t> </a:t>
                  </a:r>
                  <a14:m>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m:rPr>
                              <m:sty m:val="p"/>
                            </m:rPr>
                            <a:rPr lang="en-US" altLang="zh-CN" i="1">
                              <a:latin typeface="Cambria Math" panose="02040503050406030204" pitchFamily="18" charset="0"/>
                              <a:ea typeface="微软雅黑" panose="020B0503020204020204" pitchFamily="34" charset="-122"/>
                            </a:rPr>
                            <m:t>X</m:t>
                          </m:r>
                        </m:e>
                        <m:sub>
                          <m:r>
                            <a:rPr lang="en-US" altLang="zh-CN" i="1">
                              <a:latin typeface="Cambria Math" panose="02040503050406030204" pitchFamily="18" charset="0"/>
                              <a:ea typeface="微软雅黑" panose="020B0503020204020204" pitchFamily="34" charset="-122"/>
                            </a:rPr>
                            <m:t>(1)</m:t>
                          </m:r>
                        </m:sub>
                      </m:sSub>
                      <m:r>
                        <a:rPr lang="en-US" altLang="zh-CN" i="1">
                          <a:latin typeface="Cambria Math" panose="02040503050406030204" pitchFamily="18" charset="0"/>
                          <a:ea typeface="微软雅黑" panose="020B0503020204020204" pitchFamily="34" charset="-122"/>
                        </a:rPr>
                        <m:t>𝐴</m:t>
                      </m:r>
                      <m:r>
                        <a:rPr lang="en-US" altLang="zh-CN" i="1">
                          <a:latin typeface="Cambria Math" panose="02040503050406030204" pitchFamily="18" charset="0"/>
                          <a:ea typeface="微软雅黑" panose="020B0503020204020204" pitchFamily="34" charset="-122"/>
                        </a:rPr>
                        <m:t> </m:t>
                      </m:r>
                    </m:oMath>
                  </a14:m>
                  <a:r>
                    <a:rPr lang="zh-CN" altLang="en-US" dirty="0">
                      <a:latin typeface="微软雅黑" panose="020B0503020204020204" pitchFamily="34" charset="-122"/>
                      <a:ea typeface="微软雅黑" panose="020B0503020204020204" pitchFamily="34" charset="-122"/>
                    </a:rPr>
                    <a:t>：</a:t>
                  </a:r>
                  <a14:m>
                    <m:oMath xmlns:m="http://schemas.openxmlformats.org/officeDocument/2006/math">
                      <m:r>
                        <a:rPr lang="en-US" altLang="zh-CN" b="0" i="0" dirty="0" smtClean="0">
                          <a:latin typeface="Cambria Math" panose="02040503050406030204" pitchFamily="18" charset="0"/>
                          <a:ea typeface="微软雅黑" panose="020B0503020204020204" pitchFamily="34" charset="-122"/>
                        </a:rPr>
                        <m:t> </m:t>
                      </m:r>
                      <m:r>
                        <m:rPr>
                          <m:sty m:val="p"/>
                        </m:rPr>
                        <a:rPr lang="en-US" altLang="zh-CN" i="1" dirty="0">
                          <a:latin typeface="Cambria Math" panose="02040503050406030204" pitchFamily="18" charset="0"/>
                          <a:ea typeface="微软雅黑" panose="020B0503020204020204" pitchFamily="34" charset="-122"/>
                        </a:rPr>
                        <m:t>m</m:t>
                      </m:r>
                      <m:r>
                        <a:rPr lang="en-US" altLang="zh-CN" i="1" dirty="0">
                          <a:latin typeface="Cambria Math" panose="02040503050406030204" pitchFamily="18" charset="0"/>
                          <a:ea typeface="微软雅黑" panose="020B0503020204020204" pitchFamily="34" charset="-122"/>
                        </a:rPr>
                        <m:t>∗</m:t>
                      </m:r>
                      <m:sSub>
                        <m:sSubPr>
                          <m:ctrlPr>
                            <a:rPr lang="en-US" altLang="zh-CN" i="1" dirty="0">
                              <a:latin typeface="Cambria Math" panose="02040503050406030204" pitchFamily="18" charset="0"/>
                              <a:ea typeface="微软雅黑" panose="020B0503020204020204" pitchFamily="34" charset="-122"/>
                            </a:rPr>
                          </m:ctrlPr>
                        </m:sSubPr>
                        <m:e>
                          <m:r>
                            <m:rPr>
                              <m:sty m:val="p"/>
                            </m:rPr>
                            <a:rPr lang="en-US" altLang="zh-CN" i="1" dirty="0">
                              <a:latin typeface="Cambria Math" panose="02040503050406030204" pitchFamily="18" charset="0"/>
                              <a:ea typeface="微软雅黑" panose="020B0503020204020204" pitchFamily="34" charset="-122"/>
                            </a:rPr>
                            <m:t>n</m:t>
                          </m:r>
                        </m:e>
                        <m:sub>
                          <m:r>
                            <a:rPr lang="en-US" altLang="zh-CN" i="1" dirty="0">
                              <a:latin typeface="Cambria Math" panose="02040503050406030204" pitchFamily="18" charset="0"/>
                              <a:ea typeface="微软雅黑" panose="020B0503020204020204" pitchFamily="34" charset="-122"/>
                            </a:rPr>
                            <m:t>2</m:t>
                          </m:r>
                        </m:sub>
                      </m:sSub>
                      <m:r>
                        <a:rPr lang="en-US" altLang="zh-CN" dirty="0">
                          <a:latin typeface="Cambria Math" panose="02040503050406030204" pitchFamily="18" charset="0"/>
                          <a:ea typeface="微软雅黑" panose="020B0503020204020204" pitchFamily="34" charset="-122"/>
                        </a:rPr>
                        <m:t>∗</m:t>
                      </m:r>
                      <m:sSub>
                        <m:sSubPr>
                          <m:ctrlPr>
                            <a:rPr lang="en-US" altLang="zh-CN" i="1" dirty="0">
                              <a:latin typeface="Cambria Math" panose="02040503050406030204" pitchFamily="18" charset="0"/>
                              <a:ea typeface="微软雅黑" panose="020B0503020204020204" pitchFamily="34" charset="-122"/>
                            </a:rPr>
                          </m:ctrlPr>
                        </m:sSubPr>
                        <m:e>
                          <m:r>
                            <m:rPr>
                              <m:sty m:val="p"/>
                            </m:rPr>
                            <a:rPr lang="en-US" altLang="zh-CN" i="1" dirty="0">
                              <a:latin typeface="Cambria Math" panose="02040503050406030204" pitchFamily="18" charset="0"/>
                              <a:ea typeface="微软雅黑" panose="020B0503020204020204" pitchFamily="34" charset="-122"/>
                            </a:rPr>
                            <m:t>n</m:t>
                          </m:r>
                        </m:e>
                        <m:sub>
                          <m:r>
                            <a:rPr lang="en-US" altLang="zh-CN" i="1" dirty="0">
                              <a:latin typeface="Cambria Math" panose="02040503050406030204" pitchFamily="18" charset="0"/>
                              <a:ea typeface="微软雅黑" panose="020B0503020204020204" pitchFamily="34" charset="-122"/>
                            </a:rPr>
                            <m:t>3</m:t>
                          </m:r>
                        </m:sub>
                      </m:sSub>
                    </m:oMath>
                  </a14:m>
                  <a:r>
                    <a:rPr lang="en-US" altLang="zh-CN" dirty="0">
                      <a:latin typeface="微软雅黑" panose="020B0503020204020204" pitchFamily="34" charset="-122"/>
                      <a:ea typeface="微软雅黑" panose="020B0503020204020204" pitchFamily="34" charset="-122"/>
                    </a:rPr>
                    <a:t>	</a:t>
                  </a:r>
                  <a:endParaRPr lang="zh-CN" altLang="en-US" dirty="0"/>
                </a:p>
              </p:txBody>
            </p:sp>
          </mc:Choice>
          <mc:Fallback xmlns="">
            <p:sp>
              <p:nvSpPr>
                <p:cNvPr id="90" name="矩形 89">
                  <a:extLst>
                    <a:ext uri="{FF2B5EF4-FFF2-40B4-BE49-F238E27FC236}">
                      <a16:creationId xmlns:a16="http://schemas.microsoft.com/office/drawing/2014/main" id="{E48672F0-4FF7-481A-A40E-B59BC135B309}"/>
                    </a:ext>
                  </a:extLst>
                </p:cNvPr>
                <p:cNvSpPr>
                  <a:spLocks noRot="1" noChangeAspect="1" noMove="1" noResize="1" noEditPoints="1" noAdjustHandles="1" noChangeArrowheads="1" noChangeShapeType="1" noTextEdit="1"/>
                </p:cNvSpPr>
                <p:nvPr/>
              </p:nvSpPr>
              <p:spPr>
                <a:xfrm>
                  <a:off x="5011045" y="2747476"/>
                  <a:ext cx="3908298" cy="396006"/>
                </a:xfrm>
                <a:prstGeom prst="rect">
                  <a:avLst/>
                </a:prstGeom>
                <a:blipFill>
                  <a:blip r:embed="rId10"/>
                  <a:stretch>
                    <a:fillRect l="-1248" t="-9231" b="-16923"/>
                  </a:stretch>
                </a:blipFill>
              </p:spPr>
              <p:txBody>
                <a:bodyPr/>
                <a:lstStyle/>
                <a:p>
                  <a:r>
                    <a:rPr lang="zh-CN" altLang="en-US">
                      <a:noFill/>
                    </a:rPr>
                    <a:t> </a:t>
                  </a:r>
                </a:p>
              </p:txBody>
            </p:sp>
          </mc:Fallback>
        </mc:AlternateContent>
        <p:sp>
          <p:nvSpPr>
            <p:cNvPr id="92" name="箭头: 右 91">
              <a:extLst>
                <a:ext uri="{FF2B5EF4-FFF2-40B4-BE49-F238E27FC236}">
                  <a16:creationId xmlns:a16="http://schemas.microsoft.com/office/drawing/2014/main" id="{49DFF65F-4123-47F9-ADD0-F9420D1C0862}"/>
                </a:ext>
              </a:extLst>
            </p:cNvPr>
            <p:cNvSpPr/>
            <p:nvPr/>
          </p:nvSpPr>
          <p:spPr>
            <a:xfrm>
              <a:off x="4261981" y="2845012"/>
              <a:ext cx="503245" cy="2009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76" name="组合 372">
            <a:extLst>
              <a:ext uri="{FF2B5EF4-FFF2-40B4-BE49-F238E27FC236}">
                <a16:creationId xmlns:a16="http://schemas.microsoft.com/office/drawing/2014/main" id="{1ED1F557-CFEA-4EBD-AA9C-B9AF9708DACD}"/>
              </a:ext>
            </a:extLst>
          </p:cNvPr>
          <p:cNvGrpSpPr/>
          <p:nvPr/>
        </p:nvGrpSpPr>
        <p:grpSpPr>
          <a:xfrm rot="5400000">
            <a:off x="7631593" y="4585321"/>
            <a:ext cx="1828800" cy="1143000"/>
            <a:chOff x="990600" y="3886200"/>
            <a:chExt cx="1828800" cy="1143000"/>
          </a:xfrm>
          <a:solidFill>
            <a:schemeClr val="accent2"/>
          </a:solidFill>
        </p:grpSpPr>
        <p:sp>
          <p:nvSpPr>
            <p:cNvPr id="177" name="立方体 176">
              <a:extLst>
                <a:ext uri="{FF2B5EF4-FFF2-40B4-BE49-F238E27FC236}">
                  <a16:creationId xmlns:a16="http://schemas.microsoft.com/office/drawing/2014/main" id="{48DF9609-3A43-44A3-A0B9-8A94396F3D70}"/>
                </a:ext>
              </a:extLst>
            </p:cNvPr>
            <p:cNvSpPr/>
            <p:nvPr/>
          </p:nvSpPr>
          <p:spPr>
            <a:xfrm>
              <a:off x="990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78" name="立方体 177">
              <a:extLst>
                <a:ext uri="{FF2B5EF4-FFF2-40B4-BE49-F238E27FC236}">
                  <a16:creationId xmlns:a16="http://schemas.microsoft.com/office/drawing/2014/main" id="{890E7284-6BCE-4B3F-BE5A-247EC922659D}"/>
                </a:ext>
              </a:extLst>
            </p:cNvPr>
            <p:cNvSpPr/>
            <p:nvPr/>
          </p:nvSpPr>
          <p:spPr>
            <a:xfrm>
              <a:off x="1219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79" name="立方体 178">
              <a:extLst>
                <a:ext uri="{FF2B5EF4-FFF2-40B4-BE49-F238E27FC236}">
                  <a16:creationId xmlns:a16="http://schemas.microsoft.com/office/drawing/2014/main" id="{490143C5-0C9A-4361-A63C-97143C0B5F0E}"/>
                </a:ext>
              </a:extLst>
            </p:cNvPr>
            <p:cNvSpPr/>
            <p:nvPr/>
          </p:nvSpPr>
          <p:spPr>
            <a:xfrm>
              <a:off x="1447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80" name="立方体 179">
              <a:extLst>
                <a:ext uri="{FF2B5EF4-FFF2-40B4-BE49-F238E27FC236}">
                  <a16:creationId xmlns:a16="http://schemas.microsoft.com/office/drawing/2014/main" id="{44B39FE2-7F9B-422C-9FC2-E06EC8752107}"/>
                </a:ext>
              </a:extLst>
            </p:cNvPr>
            <p:cNvSpPr/>
            <p:nvPr/>
          </p:nvSpPr>
          <p:spPr>
            <a:xfrm>
              <a:off x="16764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81" name="立方体 180">
              <a:extLst>
                <a:ext uri="{FF2B5EF4-FFF2-40B4-BE49-F238E27FC236}">
                  <a16:creationId xmlns:a16="http://schemas.microsoft.com/office/drawing/2014/main" id="{49FEF790-445B-4D8B-9AEC-A628B47902E7}"/>
                </a:ext>
              </a:extLst>
            </p:cNvPr>
            <p:cNvSpPr/>
            <p:nvPr/>
          </p:nvSpPr>
          <p:spPr>
            <a:xfrm>
              <a:off x="19050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dirty="0"/>
            </a:p>
          </p:txBody>
        </p:sp>
        <p:sp>
          <p:nvSpPr>
            <p:cNvPr id="182" name="立方体 181">
              <a:extLst>
                <a:ext uri="{FF2B5EF4-FFF2-40B4-BE49-F238E27FC236}">
                  <a16:creationId xmlns:a16="http://schemas.microsoft.com/office/drawing/2014/main" id="{309BD3D4-F6F3-43A3-94D2-FD0EB71A620C}"/>
                </a:ext>
              </a:extLst>
            </p:cNvPr>
            <p:cNvSpPr/>
            <p:nvPr/>
          </p:nvSpPr>
          <p:spPr>
            <a:xfrm>
              <a:off x="2133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83" name="立方体 182">
              <a:extLst>
                <a:ext uri="{FF2B5EF4-FFF2-40B4-BE49-F238E27FC236}">
                  <a16:creationId xmlns:a16="http://schemas.microsoft.com/office/drawing/2014/main" id="{C15D40A2-D9ED-43F3-866F-F3DA9F9BBC3E}"/>
                </a:ext>
              </a:extLst>
            </p:cNvPr>
            <p:cNvSpPr/>
            <p:nvPr/>
          </p:nvSpPr>
          <p:spPr>
            <a:xfrm>
              <a:off x="2362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84" name="立方体 183">
              <a:extLst>
                <a:ext uri="{FF2B5EF4-FFF2-40B4-BE49-F238E27FC236}">
                  <a16:creationId xmlns:a16="http://schemas.microsoft.com/office/drawing/2014/main" id="{FFEB091D-BC70-4502-AD65-C737D147E5FD}"/>
                </a:ext>
              </a:extLst>
            </p:cNvPr>
            <p:cNvSpPr/>
            <p:nvPr/>
          </p:nvSpPr>
          <p:spPr>
            <a:xfrm>
              <a:off x="2590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grpSp>
        <p:nvGrpSpPr>
          <p:cNvPr id="13" name="组合 12">
            <a:extLst>
              <a:ext uri="{FF2B5EF4-FFF2-40B4-BE49-F238E27FC236}">
                <a16:creationId xmlns:a16="http://schemas.microsoft.com/office/drawing/2014/main" id="{5C17A66F-25FC-419A-88F8-2D35A92F6FF7}"/>
              </a:ext>
            </a:extLst>
          </p:cNvPr>
          <p:cNvGrpSpPr/>
          <p:nvPr/>
        </p:nvGrpSpPr>
        <p:grpSpPr>
          <a:xfrm>
            <a:off x="7857683" y="4164288"/>
            <a:ext cx="2157785" cy="287168"/>
            <a:chOff x="7857683" y="4164288"/>
            <a:chExt cx="2157785" cy="287168"/>
          </a:xfrm>
        </p:grpSpPr>
        <p:sp>
          <p:nvSpPr>
            <p:cNvPr id="186" name="矩形 185">
              <a:extLst>
                <a:ext uri="{FF2B5EF4-FFF2-40B4-BE49-F238E27FC236}">
                  <a16:creationId xmlns:a16="http://schemas.microsoft.com/office/drawing/2014/main" id="{43D0C539-358F-4732-BB1C-B628F20EE3B6}"/>
                </a:ext>
              </a:extLst>
            </p:cNvPr>
            <p:cNvSpPr/>
            <p:nvPr/>
          </p:nvSpPr>
          <p:spPr>
            <a:xfrm rot="16200000">
              <a:off x="8403354" y="3663626"/>
              <a:ext cx="216138" cy="13074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6" name="矩形 235">
              <a:extLst>
                <a:ext uri="{FF2B5EF4-FFF2-40B4-BE49-F238E27FC236}">
                  <a16:creationId xmlns:a16="http://schemas.microsoft.com/office/drawing/2014/main" id="{DAD2187F-4ED6-4DD5-A00B-CE5AA34AAD4D}"/>
                </a:ext>
              </a:extLst>
            </p:cNvPr>
            <p:cNvSpPr/>
            <p:nvPr/>
          </p:nvSpPr>
          <p:spPr>
            <a:xfrm>
              <a:off x="9786453" y="4164288"/>
              <a:ext cx="229015" cy="2871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1" name="组合 20">
            <a:extLst>
              <a:ext uri="{FF2B5EF4-FFF2-40B4-BE49-F238E27FC236}">
                <a16:creationId xmlns:a16="http://schemas.microsoft.com/office/drawing/2014/main" id="{29B3803F-EAF5-4DC6-8B72-7057CBBAB8B5}"/>
              </a:ext>
            </a:extLst>
          </p:cNvPr>
          <p:cNvGrpSpPr/>
          <p:nvPr/>
        </p:nvGrpSpPr>
        <p:grpSpPr>
          <a:xfrm>
            <a:off x="4401599" y="3942675"/>
            <a:ext cx="2903212" cy="2027746"/>
            <a:chOff x="4401599" y="3942675"/>
            <a:chExt cx="2903212" cy="2027746"/>
          </a:xfrm>
        </p:grpSpPr>
        <p:grpSp>
          <p:nvGrpSpPr>
            <p:cNvPr id="94" name="组合 336">
              <a:extLst>
                <a:ext uri="{FF2B5EF4-FFF2-40B4-BE49-F238E27FC236}">
                  <a16:creationId xmlns:a16="http://schemas.microsoft.com/office/drawing/2014/main" id="{131DA2C2-7D01-4B43-A56C-7CFED936A9A7}"/>
                </a:ext>
              </a:extLst>
            </p:cNvPr>
            <p:cNvGrpSpPr/>
            <p:nvPr/>
          </p:nvGrpSpPr>
          <p:grpSpPr>
            <a:xfrm>
              <a:off x="5460762" y="4509121"/>
              <a:ext cx="1828800" cy="1143000"/>
              <a:chOff x="990600" y="3886200"/>
              <a:chExt cx="1828800" cy="1143000"/>
            </a:xfrm>
            <a:solidFill>
              <a:schemeClr val="accent1">
                <a:lumMod val="40000"/>
                <a:lumOff val="60000"/>
              </a:schemeClr>
            </a:solidFill>
          </p:grpSpPr>
          <p:sp>
            <p:nvSpPr>
              <p:cNvPr id="132" name="立方体 131">
                <a:extLst>
                  <a:ext uri="{FF2B5EF4-FFF2-40B4-BE49-F238E27FC236}">
                    <a16:creationId xmlns:a16="http://schemas.microsoft.com/office/drawing/2014/main" id="{7AF5ACE9-F3D5-4599-A4D9-868F88458B82}"/>
                  </a:ext>
                </a:extLst>
              </p:cNvPr>
              <p:cNvSpPr/>
              <p:nvPr/>
            </p:nvSpPr>
            <p:spPr>
              <a:xfrm>
                <a:off x="990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33" name="立方体 132">
                <a:extLst>
                  <a:ext uri="{FF2B5EF4-FFF2-40B4-BE49-F238E27FC236}">
                    <a16:creationId xmlns:a16="http://schemas.microsoft.com/office/drawing/2014/main" id="{685EFB32-3D22-43B7-98A7-D2B440E49D7C}"/>
                  </a:ext>
                </a:extLst>
              </p:cNvPr>
              <p:cNvSpPr/>
              <p:nvPr/>
            </p:nvSpPr>
            <p:spPr>
              <a:xfrm>
                <a:off x="1219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34" name="立方体 133">
                <a:extLst>
                  <a:ext uri="{FF2B5EF4-FFF2-40B4-BE49-F238E27FC236}">
                    <a16:creationId xmlns:a16="http://schemas.microsoft.com/office/drawing/2014/main" id="{9C8EAE92-1AAF-4901-A52A-FA378738BA25}"/>
                  </a:ext>
                </a:extLst>
              </p:cNvPr>
              <p:cNvSpPr/>
              <p:nvPr/>
            </p:nvSpPr>
            <p:spPr>
              <a:xfrm>
                <a:off x="1447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35" name="立方体 134">
                <a:extLst>
                  <a:ext uri="{FF2B5EF4-FFF2-40B4-BE49-F238E27FC236}">
                    <a16:creationId xmlns:a16="http://schemas.microsoft.com/office/drawing/2014/main" id="{B6538FBD-1E30-4C44-AE92-542DBD86D374}"/>
                  </a:ext>
                </a:extLst>
              </p:cNvPr>
              <p:cNvSpPr/>
              <p:nvPr/>
            </p:nvSpPr>
            <p:spPr>
              <a:xfrm>
                <a:off x="16764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36" name="立方体 135">
                <a:extLst>
                  <a:ext uri="{FF2B5EF4-FFF2-40B4-BE49-F238E27FC236}">
                    <a16:creationId xmlns:a16="http://schemas.microsoft.com/office/drawing/2014/main" id="{4CD61F17-A7C0-4BE9-8D10-765E05FB488F}"/>
                  </a:ext>
                </a:extLst>
              </p:cNvPr>
              <p:cNvSpPr/>
              <p:nvPr/>
            </p:nvSpPr>
            <p:spPr>
              <a:xfrm>
                <a:off x="19050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37" name="立方体 136">
                <a:extLst>
                  <a:ext uri="{FF2B5EF4-FFF2-40B4-BE49-F238E27FC236}">
                    <a16:creationId xmlns:a16="http://schemas.microsoft.com/office/drawing/2014/main" id="{2F223052-FBEB-413B-A94B-CDD45922CA2E}"/>
                  </a:ext>
                </a:extLst>
              </p:cNvPr>
              <p:cNvSpPr/>
              <p:nvPr/>
            </p:nvSpPr>
            <p:spPr>
              <a:xfrm>
                <a:off x="2133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38" name="立方体 137">
                <a:extLst>
                  <a:ext uri="{FF2B5EF4-FFF2-40B4-BE49-F238E27FC236}">
                    <a16:creationId xmlns:a16="http://schemas.microsoft.com/office/drawing/2014/main" id="{7F3EF483-D0A5-4E7F-B75C-7FE8F2C343B7}"/>
                  </a:ext>
                </a:extLst>
              </p:cNvPr>
              <p:cNvSpPr/>
              <p:nvPr/>
            </p:nvSpPr>
            <p:spPr>
              <a:xfrm>
                <a:off x="2362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39" name="立方体 138">
                <a:extLst>
                  <a:ext uri="{FF2B5EF4-FFF2-40B4-BE49-F238E27FC236}">
                    <a16:creationId xmlns:a16="http://schemas.microsoft.com/office/drawing/2014/main" id="{C3C9F150-5852-44AD-9905-2AD83B372634}"/>
                  </a:ext>
                </a:extLst>
              </p:cNvPr>
              <p:cNvSpPr/>
              <p:nvPr/>
            </p:nvSpPr>
            <p:spPr>
              <a:xfrm>
                <a:off x="2590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grpSp>
          <p:nvGrpSpPr>
            <p:cNvPr id="95" name="组合 345">
              <a:extLst>
                <a:ext uri="{FF2B5EF4-FFF2-40B4-BE49-F238E27FC236}">
                  <a16:creationId xmlns:a16="http://schemas.microsoft.com/office/drawing/2014/main" id="{0D9A9939-2A0B-412E-B9C2-C56EA8AC2D1E}"/>
                </a:ext>
              </a:extLst>
            </p:cNvPr>
            <p:cNvGrpSpPr/>
            <p:nvPr/>
          </p:nvGrpSpPr>
          <p:grpSpPr>
            <a:xfrm>
              <a:off x="5384562" y="4585321"/>
              <a:ext cx="1828800" cy="1143000"/>
              <a:chOff x="990600" y="3886200"/>
              <a:chExt cx="1828800" cy="1143000"/>
            </a:xfrm>
            <a:solidFill>
              <a:schemeClr val="accent1">
                <a:lumMod val="40000"/>
                <a:lumOff val="60000"/>
              </a:schemeClr>
            </a:solidFill>
          </p:grpSpPr>
          <p:sp>
            <p:nvSpPr>
              <p:cNvPr id="124" name="立方体 123">
                <a:extLst>
                  <a:ext uri="{FF2B5EF4-FFF2-40B4-BE49-F238E27FC236}">
                    <a16:creationId xmlns:a16="http://schemas.microsoft.com/office/drawing/2014/main" id="{C884FD59-CEEA-4681-BCD1-CC4F2DBE4E11}"/>
                  </a:ext>
                </a:extLst>
              </p:cNvPr>
              <p:cNvSpPr/>
              <p:nvPr/>
            </p:nvSpPr>
            <p:spPr>
              <a:xfrm>
                <a:off x="990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25" name="立方体 124">
                <a:extLst>
                  <a:ext uri="{FF2B5EF4-FFF2-40B4-BE49-F238E27FC236}">
                    <a16:creationId xmlns:a16="http://schemas.microsoft.com/office/drawing/2014/main" id="{E13998E3-3BAF-4821-A0DA-FA977374588A}"/>
                  </a:ext>
                </a:extLst>
              </p:cNvPr>
              <p:cNvSpPr/>
              <p:nvPr/>
            </p:nvSpPr>
            <p:spPr>
              <a:xfrm>
                <a:off x="1219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26" name="立方体 125">
                <a:extLst>
                  <a:ext uri="{FF2B5EF4-FFF2-40B4-BE49-F238E27FC236}">
                    <a16:creationId xmlns:a16="http://schemas.microsoft.com/office/drawing/2014/main" id="{68F1C103-20C8-4B88-970F-2E8ACA3912FF}"/>
                  </a:ext>
                </a:extLst>
              </p:cNvPr>
              <p:cNvSpPr/>
              <p:nvPr/>
            </p:nvSpPr>
            <p:spPr>
              <a:xfrm>
                <a:off x="1447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27" name="立方体 126">
                <a:extLst>
                  <a:ext uri="{FF2B5EF4-FFF2-40B4-BE49-F238E27FC236}">
                    <a16:creationId xmlns:a16="http://schemas.microsoft.com/office/drawing/2014/main" id="{A80F1DE3-472A-4F4C-B7A2-71850861DC81}"/>
                  </a:ext>
                </a:extLst>
              </p:cNvPr>
              <p:cNvSpPr/>
              <p:nvPr/>
            </p:nvSpPr>
            <p:spPr>
              <a:xfrm>
                <a:off x="16764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28" name="立方体 127">
                <a:extLst>
                  <a:ext uri="{FF2B5EF4-FFF2-40B4-BE49-F238E27FC236}">
                    <a16:creationId xmlns:a16="http://schemas.microsoft.com/office/drawing/2014/main" id="{1BA8EA18-2968-47D2-9AD6-2D430A7A61CF}"/>
                  </a:ext>
                </a:extLst>
              </p:cNvPr>
              <p:cNvSpPr/>
              <p:nvPr/>
            </p:nvSpPr>
            <p:spPr>
              <a:xfrm>
                <a:off x="19050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29" name="立方体 128">
                <a:extLst>
                  <a:ext uri="{FF2B5EF4-FFF2-40B4-BE49-F238E27FC236}">
                    <a16:creationId xmlns:a16="http://schemas.microsoft.com/office/drawing/2014/main" id="{EE1EB096-B5DE-4374-9922-02F7E99B1024}"/>
                  </a:ext>
                </a:extLst>
              </p:cNvPr>
              <p:cNvSpPr/>
              <p:nvPr/>
            </p:nvSpPr>
            <p:spPr>
              <a:xfrm>
                <a:off x="2133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30" name="立方体 129">
                <a:extLst>
                  <a:ext uri="{FF2B5EF4-FFF2-40B4-BE49-F238E27FC236}">
                    <a16:creationId xmlns:a16="http://schemas.microsoft.com/office/drawing/2014/main" id="{ED7BAD4D-8E47-4D35-9E19-37F30859DB27}"/>
                  </a:ext>
                </a:extLst>
              </p:cNvPr>
              <p:cNvSpPr/>
              <p:nvPr/>
            </p:nvSpPr>
            <p:spPr>
              <a:xfrm>
                <a:off x="2362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31" name="立方体 130">
                <a:extLst>
                  <a:ext uri="{FF2B5EF4-FFF2-40B4-BE49-F238E27FC236}">
                    <a16:creationId xmlns:a16="http://schemas.microsoft.com/office/drawing/2014/main" id="{5BAB447E-10C8-4128-9ADA-F429D46506EF}"/>
                  </a:ext>
                </a:extLst>
              </p:cNvPr>
              <p:cNvSpPr/>
              <p:nvPr/>
            </p:nvSpPr>
            <p:spPr>
              <a:xfrm>
                <a:off x="2590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grpSp>
          <p:nvGrpSpPr>
            <p:cNvPr id="96" name="组合 354">
              <a:extLst>
                <a:ext uri="{FF2B5EF4-FFF2-40B4-BE49-F238E27FC236}">
                  <a16:creationId xmlns:a16="http://schemas.microsoft.com/office/drawing/2014/main" id="{D7451F0E-6D3D-4D94-BA21-9F9920F73D17}"/>
                </a:ext>
              </a:extLst>
            </p:cNvPr>
            <p:cNvGrpSpPr/>
            <p:nvPr/>
          </p:nvGrpSpPr>
          <p:grpSpPr>
            <a:xfrm>
              <a:off x="5308362" y="4661521"/>
              <a:ext cx="1828800" cy="1143000"/>
              <a:chOff x="990600" y="3886200"/>
              <a:chExt cx="1828800" cy="1143000"/>
            </a:xfrm>
            <a:solidFill>
              <a:schemeClr val="accent1">
                <a:lumMod val="40000"/>
                <a:lumOff val="60000"/>
              </a:schemeClr>
            </a:solidFill>
          </p:grpSpPr>
          <p:sp>
            <p:nvSpPr>
              <p:cNvPr id="116" name="立方体 115">
                <a:extLst>
                  <a:ext uri="{FF2B5EF4-FFF2-40B4-BE49-F238E27FC236}">
                    <a16:creationId xmlns:a16="http://schemas.microsoft.com/office/drawing/2014/main" id="{2DAC50A0-F0E6-4D92-9815-4DFF60B99C24}"/>
                  </a:ext>
                </a:extLst>
              </p:cNvPr>
              <p:cNvSpPr/>
              <p:nvPr/>
            </p:nvSpPr>
            <p:spPr>
              <a:xfrm>
                <a:off x="990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17" name="立方体 116">
                <a:extLst>
                  <a:ext uri="{FF2B5EF4-FFF2-40B4-BE49-F238E27FC236}">
                    <a16:creationId xmlns:a16="http://schemas.microsoft.com/office/drawing/2014/main" id="{96DB7843-6D1D-409F-BC95-518D2671CA6B}"/>
                  </a:ext>
                </a:extLst>
              </p:cNvPr>
              <p:cNvSpPr/>
              <p:nvPr/>
            </p:nvSpPr>
            <p:spPr>
              <a:xfrm>
                <a:off x="1219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18" name="立方体 117">
                <a:extLst>
                  <a:ext uri="{FF2B5EF4-FFF2-40B4-BE49-F238E27FC236}">
                    <a16:creationId xmlns:a16="http://schemas.microsoft.com/office/drawing/2014/main" id="{7A596766-8C32-4BD2-A4B2-F1481678322C}"/>
                  </a:ext>
                </a:extLst>
              </p:cNvPr>
              <p:cNvSpPr/>
              <p:nvPr/>
            </p:nvSpPr>
            <p:spPr>
              <a:xfrm>
                <a:off x="1447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19" name="立方体 118">
                <a:extLst>
                  <a:ext uri="{FF2B5EF4-FFF2-40B4-BE49-F238E27FC236}">
                    <a16:creationId xmlns:a16="http://schemas.microsoft.com/office/drawing/2014/main" id="{D03167DB-5FF2-4C8B-A1B6-3F0C4A58B1B5}"/>
                  </a:ext>
                </a:extLst>
              </p:cNvPr>
              <p:cNvSpPr/>
              <p:nvPr/>
            </p:nvSpPr>
            <p:spPr>
              <a:xfrm>
                <a:off x="16764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20" name="立方体 119">
                <a:extLst>
                  <a:ext uri="{FF2B5EF4-FFF2-40B4-BE49-F238E27FC236}">
                    <a16:creationId xmlns:a16="http://schemas.microsoft.com/office/drawing/2014/main" id="{3DE1F31A-45B0-460B-B2BC-4C4ACD3333FF}"/>
                  </a:ext>
                </a:extLst>
              </p:cNvPr>
              <p:cNvSpPr/>
              <p:nvPr/>
            </p:nvSpPr>
            <p:spPr>
              <a:xfrm>
                <a:off x="19050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21" name="立方体 120">
                <a:extLst>
                  <a:ext uri="{FF2B5EF4-FFF2-40B4-BE49-F238E27FC236}">
                    <a16:creationId xmlns:a16="http://schemas.microsoft.com/office/drawing/2014/main" id="{AB22D52F-529B-4BDE-8C06-CFF26DA400F9}"/>
                  </a:ext>
                </a:extLst>
              </p:cNvPr>
              <p:cNvSpPr/>
              <p:nvPr/>
            </p:nvSpPr>
            <p:spPr>
              <a:xfrm>
                <a:off x="2133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22" name="立方体 121">
                <a:extLst>
                  <a:ext uri="{FF2B5EF4-FFF2-40B4-BE49-F238E27FC236}">
                    <a16:creationId xmlns:a16="http://schemas.microsoft.com/office/drawing/2014/main" id="{D5725349-50CA-4F37-A96D-68BCE6EC022C}"/>
                  </a:ext>
                </a:extLst>
              </p:cNvPr>
              <p:cNvSpPr/>
              <p:nvPr/>
            </p:nvSpPr>
            <p:spPr>
              <a:xfrm>
                <a:off x="2362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23" name="立方体 122">
                <a:extLst>
                  <a:ext uri="{FF2B5EF4-FFF2-40B4-BE49-F238E27FC236}">
                    <a16:creationId xmlns:a16="http://schemas.microsoft.com/office/drawing/2014/main" id="{A712D02E-2E5A-48EE-B505-ECBFC18D372B}"/>
                  </a:ext>
                </a:extLst>
              </p:cNvPr>
              <p:cNvSpPr/>
              <p:nvPr/>
            </p:nvSpPr>
            <p:spPr>
              <a:xfrm>
                <a:off x="2590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grpSp>
          <p:nvGrpSpPr>
            <p:cNvPr id="97" name="组合 363">
              <a:extLst>
                <a:ext uri="{FF2B5EF4-FFF2-40B4-BE49-F238E27FC236}">
                  <a16:creationId xmlns:a16="http://schemas.microsoft.com/office/drawing/2014/main" id="{BEF7BC42-0182-4CFE-9E17-7E61E2294458}"/>
                </a:ext>
              </a:extLst>
            </p:cNvPr>
            <p:cNvGrpSpPr/>
            <p:nvPr/>
          </p:nvGrpSpPr>
          <p:grpSpPr>
            <a:xfrm>
              <a:off x="5232162" y="4737721"/>
              <a:ext cx="1828800" cy="1143000"/>
              <a:chOff x="990600" y="3886200"/>
              <a:chExt cx="1828800" cy="1143000"/>
            </a:xfrm>
            <a:solidFill>
              <a:schemeClr val="accent1">
                <a:lumMod val="40000"/>
                <a:lumOff val="60000"/>
              </a:schemeClr>
            </a:solidFill>
          </p:grpSpPr>
          <p:sp>
            <p:nvSpPr>
              <p:cNvPr id="108" name="立方体 107">
                <a:extLst>
                  <a:ext uri="{FF2B5EF4-FFF2-40B4-BE49-F238E27FC236}">
                    <a16:creationId xmlns:a16="http://schemas.microsoft.com/office/drawing/2014/main" id="{7449C021-682B-4507-AC0D-6A3C5C02CEC9}"/>
                  </a:ext>
                </a:extLst>
              </p:cNvPr>
              <p:cNvSpPr/>
              <p:nvPr/>
            </p:nvSpPr>
            <p:spPr>
              <a:xfrm>
                <a:off x="990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09" name="立方体 108">
                <a:extLst>
                  <a:ext uri="{FF2B5EF4-FFF2-40B4-BE49-F238E27FC236}">
                    <a16:creationId xmlns:a16="http://schemas.microsoft.com/office/drawing/2014/main" id="{4B66CC07-5123-42A4-98A9-BF9C4FE6345B}"/>
                  </a:ext>
                </a:extLst>
              </p:cNvPr>
              <p:cNvSpPr/>
              <p:nvPr/>
            </p:nvSpPr>
            <p:spPr>
              <a:xfrm>
                <a:off x="1219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10" name="立方体 109">
                <a:extLst>
                  <a:ext uri="{FF2B5EF4-FFF2-40B4-BE49-F238E27FC236}">
                    <a16:creationId xmlns:a16="http://schemas.microsoft.com/office/drawing/2014/main" id="{336CB1DC-3F89-42BD-9256-8D439B82B137}"/>
                  </a:ext>
                </a:extLst>
              </p:cNvPr>
              <p:cNvSpPr/>
              <p:nvPr/>
            </p:nvSpPr>
            <p:spPr>
              <a:xfrm>
                <a:off x="1447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11" name="立方体 110">
                <a:extLst>
                  <a:ext uri="{FF2B5EF4-FFF2-40B4-BE49-F238E27FC236}">
                    <a16:creationId xmlns:a16="http://schemas.microsoft.com/office/drawing/2014/main" id="{96A6EBFF-F968-4862-91A5-BECBFD30DDAB}"/>
                  </a:ext>
                </a:extLst>
              </p:cNvPr>
              <p:cNvSpPr/>
              <p:nvPr/>
            </p:nvSpPr>
            <p:spPr>
              <a:xfrm>
                <a:off x="16764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12" name="立方体 111">
                <a:extLst>
                  <a:ext uri="{FF2B5EF4-FFF2-40B4-BE49-F238E27FC236}">
                    <a16:creationId xmlns:a16="http://schemas.microsoft.com/office/drawing/2014/main" id="{A1F1629F-6512-46A0-9F74-F2EAB84E7C04}"/>
                  </a:ext>
                </a:extLst>
              </p:cNvPr>
              <p:cNvSpPr/>
              <p:nvPr/>
            </p:nvSpPr>
            <p:spPr>
              <a:xfrm>
                <a:off x="19050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13" name="立方体 112">
                <a:extLst>
                  <a:ext uri="{FF2B5EF4-FFF2-40B4-BE49-F238E27FC236}">
                    <a16:creationId xmlns:a16="http://schemas.microsoft.com/office/drawing/2014/main" id="{9AA87716-5383-45C6-956D-9B9897F4D660}"/>
                  </a:ext>
                </a:extLst>
              </p:cNvPr>
              <p:cNvSpPr/>
              <p:nvPr/>
            </p:nvSpPr>
            <p:spPr>
              <a:xfrm>
                <a:off x="2133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14" name="立方体 113">
                <a:extLst>
                  <a:ext uri="{FF2B5EF4-FFF2-40B4-BE49-F238E27FC236}">
                    <a16:creationId xmlns:a16="http://schemas.microsoft.com/office/drawing/2014/main" id="{0DD07187-1385-4957-B87B-72E05C5E4403}"/>
                  </a:ext>
                </a:extLst>
              </p:cNvPr>
              <p:cNvSpPr/>
              <p:nvPr/>
            </p:nvSpPr>
            <p:spPr>
              <a:xfrm>
                <a:off x="2362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15" name="立方体 114">
                <a:extLst>
                  <a:ext uri="{FF2B5EF4-FFF2-40B4-BE49-F238E27FC236}">
                    <a16:creationId xmlns:a16="http://schemas.microsoft.com/office/drawing/2014/main" id="{0F4E91C8-C3AF-4042-A7D4-13CF94F5F63D}"/>
                  </a:ext>
                </a:extLst>
              </p:cNvPr>
              <p:cNvSpPr/>
              <p:nvPr/>
            </p:nvSpPr>
            <p:spPr>
              <a:xfrm>
                <a:off x="2590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grpSp>
          <p:nvGrpSpPr>
            <p:cNvPr id="98" name="组合 372">
              <a:extLst>
                <a:ext uri="{FF2B5EF4-FFF2-40B4-BE49-F238E27FC236}">
                  <a16:creationId xmlns:a16="http://schemas.microsoft.com/office/drawing/2014/main" id="{3F9C2190-B854-434C-9B4A-FBDD77D0FBD2}"/>
                </a:ext>
              </a:extLst>
            </p:cNvPr>
            <p:cNvGrpSpPr/>
            <p:nvPr/>
          </p:nvGrpSpPr>
          <p:grpSpPr>
            <a:xfrm>
              <a:off x="5155962" y="4813921"/>
              <a:ext cx="1828800" cy="1143000"/>
              <a:chOff x="990600" y="3886200"/>
              <a:chExt cx="1828800" cy="1143000"/>
            </a:xfrm>
            <a:solidFill>
              <a:schemeClr val="accent1">
                <a:lumMod val="40000"/>
                <a:lumOff val="60000"/>
              </a:schemeClr>
            </a:solidFill>
          </p:grpSpPr>
          <p:sp>
            <p:nvSpPr>
              <p:cNvPr id="100" name="立方体 99">
                <a:extLst>
                  <a:ext uri="{FF2B5EF4-FFF2-40B4-BE49-F238E27FC236}">
                    <a16:creationId xmlns:a16="http://schemas.microsoft.com/office/drawing/2014/main" id="{5B4D980B-E4F3-4296-A0AF-04287542E998}"/>
                  </a:ext>
                </a:extLst>
              </p:cNvPr>
              <p:cNvSpPr/>
              <p:nvPr/>
            </p:nvSpPr>
            <p:spPr>
              <a:xfrm>
                <a:off x="990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01" name="立方体 100">
                <a:extLst>
                  <a:ext uri="{FF2B5EF4-FFF2-40B4-BE49-F238E27FC236}">
                    <a16:creationId xmlns:a16="http://schemas.microsoft.com/office/drawing/2014/main" id="{10D59935-4779-4BD7-8DE4-8B065C9A0A4A}"/>
                  </a:ext>
                </a:extLst>
              </p:cNvPr>
              <p:cNvSpPr/>
              <p:nvPr/>
            </p:nvSpPr>
            <p:spPr>
              <a:xfrm>
                <a:off x="1219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02" name="立方体 101">
                <a:extLst>
                  <a:ext uri="{FF2B5EF4-FFF2-40B4-BE49-F238E27FC236}">
                    <a16:creationId xmlns:a16="http://schemas.microsoft.com/office/drawing/2014/main" id="{97536CF1-402B-45BB-9691-6B2C466719D0}"/>
                  </a:ext>
                </a:extLst>
              </p:cNvPr>
              <p:cNvSpPr/>
              <p:nvPr/>
            </p:nvSpPr>
            <p:spPr>
              <a:xfrm>
                <a:off x="1447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03" name="立方体 102">
                <a:extLst>
                  <a:ext uri="{FF2B5EF4-FFF2-40B4-BE49-F238E27FC236}">
                    <a16:creationId xmlns:a16="http://schemas.microsoft.com/office/drawing/2014/main" id="{090A66AE-8A11-43C4-8050-209D166D24BB}"/>
                  </a:ext>
                </a:extLst>
              </p:cNvPr>
              <p:cNvSpPr/>
              <p:nvPr/>
            </p:nvSpPr>
            <p:spPr>
              <a:xfrm>
                <a:off x="16764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04" name="立方体 103">
                <a:extLst>
                  <a:ext uri="{FF2B5EF4-FFF2-40B4-BE49-F238E27FC236}">
                    <a16:creationId xmlns:a16="http://schemas.microsoft.com/office/drawing/2014/main" id="{A911099D-6077-466A-9074-3488BF0FBD7C}"/>
                  </a:ext>
                </a:extLst>
              </p:cNvPr>
              <p:cNvSpPr/>
              <p:nvPr/>
            </p:nvSpPr>
            <p:spPr>
              <a:xfrm>
                <a:off x="19050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05" name="立方体 104">
                <a:extLst>
                  <a:ext uri="{FF2B5EF4-FFF2-40B4-BE49-F238E27FC236}">
                    <a16:creationId xmlns:a16="http://schemas.microsoft.com/office/drawing/2014/main" id="{EF4BA6EB-8B71-4976-B9FB-7582A22B9EA4}"/>
                  </a:ext>
                </a:extLst>
              </p:cNvPr>
              <p:cNvSpPr/>
              <p:nvPr/>
            </p:nvSpPr>
            <p:spPr>
              <a:xfrm>
                <a:off x="21336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06" name="立方体 105">
                <a:extLst>
                  <a:ext uri="{FF2B5EF4-FFF2-40B4-BE49-F238E27FC236}">
                    <a16:creationId xmlns:a16="http://schemas.microsoft.com/office/drawing/2014/main" id="{8935EE23-3722-4A1C-8D7E-0AA426CDA74E}"/>
                  </a:ext>
                </a:extLst>
              </p:cNvPr>
              <p:cNvSpPr/>
              <p:nvPr/>
            </p:nvSpPr>
            <p:spPr>
              <a:xfrm>
                <a:off x="23622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sp>
            <p:nvSpPr>
              <p:cNvPr id="107" name="立方体 106">
                <a:extLst>
                  <a:ext uri="{FF2B5EF4-FFF2-40B4-BE49-F238E27FC236}">
                    <a16:creationId xmlns:a16="http://schemas.microsoft.com/office/drawing/2014/main" id="{81FA6B95-0ECC-4D88-BD15-3ADCB4B64A80}"/>
                  </a:ext>
                </a:extLst>
              </p:cNvPr>
              <p:cNvSpPr/>
              <p:nvPr/>
            </p:nvSpPr>
            <p:spPr>
              <a:xfrm>
                <a:off x="2590800" y="3886200"/>
                <a:ext cx="228600" cy="1143000"/>
              </a:xfrm>
              <a:prstGeom prst="cube">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hangingPunct="0">
                  <a:defRPr/>
                </a:pPr>
                <a:endParaRPr lang="zh-CN" altLang="en-US"/>
              </a:p>
            </p:txBody>
          </p:sp>
        </p:grpSp>
        <p:pic>
          <p:nvPicPr>
            <p:cNvPr id="99" name="图片 98" descr="图片4.png">
              <a:extLst>
                <a:ext uri="{FF2B5EF4-FFF2-40B4-BE49-F238E27FC236}">
                  <a16:creationId xmlns:a16="http://schemas.microsoft.com/office/drawing/2014/main" id="{D719BFD1-FE62-4C17-BE46-07BF148A3EFB}"/>
                </a:ext>
              </a:extLst>
            </p:cNvPr>
            <p:cNvPicPr>
              <a:picLocks noChangeAspect="1"/>
            </p:cNvPicPr>
            <p:nvPr/>
          </p:nvPicPr>
          <p:blipFill>
            <a:blip r:embed="rId3" cstate="print">
              <a:clrChange>
                <a:clrFrom>
                  <a:srgbClr val="818181"/>
                </a:clrFrom>
                <a:clrTo>
                  <a:srgbClr val="818181">
                    <a:alpha val="0"/>
                  </a:srgbClr>
                </a:clrTo>
              </a:clrChange>
              <a:duotone>
                <a:prstClr val="black"/>
                <a:schemeClr val="tx1">
                  <a:tint val="45000"/>
                  <a:satMod val="400000"/>
                </a:schemeClr>
              </a:duotone>
            </a:blip>
            <a:stretch>
              <a:fillRect/>
            </a:stretch>
          </p:blipFill>
          <p:spPr>
            <a:xfrm>
              <a:off x="5144811" y="4497970"/>
              <a:ext cx="2160000" cy="1472451"/>
            </a:xfrm>
            <a:prstGeom prst="rect">
              <a:avLst/>
            </a:prstGeom>
          </p:spPr>
        </p:pic>
        <p:cxnSp>
          <p:nvCxnSpPr>
            <p:cNvPr id="238" name="直接箭头连接符 237">
              <a:extLst>
                <a:ext uri="{FF2B5EF4-FFF2-40B4-BE49-F238E27FC236}">
                  <a16:creationId xmlns:a16="http://schemas.microsoft.com/office/drawing/2014/main" id="{17F1AF45-E9CD-4207-8ADF-474DF879337F}"/>
                </a:ext>
              </a:extLst>
            </p:cNvPr>
            <p:cNvCxnSpPr/>
            <p:nvPr/>
          </p:nvCxnSpPr>
          <p:spPr>
            <a:xfrm>
              <a:off x="4816899" y="4526766"/>
              <a:ext cx="8465" cy="375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9" name="直接箭头连接符 238">
              <a:extLst>
                <a:ext uri="{FF2B5EF4-FFF2-40B4-BE49-F238E27FC236}">
                  <a16:creationId xmlns:a16="http://schemas.microsoft.com/office/drawing/2014/main" id="{18596800-F30A-4A68-B807-9D1E75D868E0}"/>
                </a:ext>
              </a:extLst>
            </p:cNvPr>
            <p:cNvCxnSpPr>
              <a:cxnSpLocks/>
            </p:cNvCxnSpPr>
            <p:nvPr/>
          </p:nvCxnSpPr>
          <p:spPr>
            <a:xfrm>
              <a:off x="4829598" y="4526766"/>
              <a:ext cx="3640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0" name="直接箭头连接符 239">
              <a:extLst>
                <a:ext uri="{FF2B5EF4-FFF2-40B4-BE49-F238E27FC236}">
                  <a16:creationId xmlns:a16="http://schemas.microsoft.com/office/drawing/2014/main" id="{10F3D2D2-4C00-4012-A35A-B9DC6E9A9E0A}"/>
                </a:ext>
              </a:extLst>
            </p:cNvPr>
            <p:cNvCxnSpPr>
              <a:cxnSpLocks/>
            </p:cNvCxnSpPr>
            <p:nvPr/>
          </p:nvCxnSpPr>
          <p:spPr>
            <a:xfrm flipV="1">
              <a:off x="4816899" y="4204577"/>
              <a:ext cx="335345" cy="3187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1" name="文本框 240">
                  <a:extLst>
                    <a:ext uri="{FF2B5EF4-FFF2-40B4-BE49-F238E27FC236}">
                      <a16:creationId xmlns:a16="http://schemas.microsoft.com/office/drawing/2014/main" id="{51B33151-5593-401D-9E1D-1E306A719FE1}"/>
                    </a:ext>
                  </a:extLst>
                </p:cNvPr>
                <p:cNvSpPr txBox="1"/>
                <p:nvPr/>
              </p:nvSpPr>
              <p:spPr>
                <a:xfrm>
                  <a:off x="4401599" y="4450755"/>
                  <a:ext cx="520700"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𝑛</m:t>
                            </m:r>
                          </m:e>
                          <m:sub>
                            <m:r>
                              <a:rPr lang="en-US" altLang="zh-CN" b="0" i="1" dirty="0" smtClean="0">
                                <a:latin typeface="Cambria Math" panose="02040503050406030204" pitchFamily="18" charset="0"/>
                                <a:ea typeface="微软雅黑" panose="020B0503020204020204" pitchFamily="34" charset="-122"/>
                              </a:rPr>
                              <m:t>1</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241" name="文本框 240">
                  <a:extLst>
                    <a:ext uri="{FF2B5EF4-FFF2-40B4-BE49-F238E27FC236}">
                      <a16:creationId xmlns:a16="http://schemas.microsoft.com/office/drawing/2014/main" id="{51B33151-5593-401D-9E1D-1E306A719FE1}"/>
                    </a:ext>
                  </a:extLst>
                </p:cNvPr>
                <p:cNvSpPr txBox="1">
                  <a:spLocks noRot="1" noChangeAspect="1" noMove="1" noResize="1" noEditPoints="1" noAdjustHandles="1" noChangeArrowheads="1" noChangeShapeType="1" noTextEdit="1"/>
                </p:cNvSpPr>
                <p:nvPr/>
              </p:nvSpPr>
              <p:spPr>
                <a:xfrm>
                  <a:off x="4401599" y="4450755"/>
                  <a:ext cx="520700"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2" name="文本框 241">
                  <a:extLst>
                    <a:ext uri="{FF2B5EF4-FFF2-40B4-BE49-F238E27FC236}">
                      <a16:creationId xmlns:a16="http://schemas.microsoft.com/office/drawing/2014/main" id="{9DA3D356-13E2-4480-9B85-E2738EB7496B}"/>
                    </a:ext>
                  </a:extLst>
                </p:cNvPr>
                <p:cNvSpPr txBox="1"/>
                <p:nvPr/>
              </p:nvSpPr>
              <p:spPr>
                <a:xfrm>
                  <a:off x="4909045" y="4424134"/>
                  <a:ext cx="520700"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𝑛</m:t>
                            </m:r>
                          </m:e>
                          <m:sub>
                            <m:r>
                              <a:rPr lang="en-US" altLang="zh-CN" b="0" i="1" dirty="0" smtClean="0">
                                <a:latin typeface="Cambria Math" panose="02040503050406030204" pitchFamily="18" charset="0"/>
                                <a:ea typeface="微软雅黑" panose="020B0503020204020204" pitchFamily="34" charset="-122"/>
                              </a:rPr>
                              <m:t>2</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242" name="文本框 241">
                  <a:extLst>
                    <a:ext uri="{FF2B5EF4-FFF2-40B4-BE49-F238E27FC236}">
                      <a16:creationId xmlns:a16="http://schemas.microsoft.com/office/drawing/2014/main" id="{9DA3D356-13E2-4480-9B85-E2738EB7496B}"/>
                    </a:ext>
                  </a:extLst>
                </p:cNvPr>
                <p:cNvSpPr txBox="1">
                  <a:spLocks noRot="1" noChangeAspect="1" noMove="1" noResize="1" noEditPoints="1" noAdjustHandles="1" noChangeArrowheads="1" noChangeShapeType="1" noTextEdit="1"/>
                </p:cNvSpPr>
                <p:nvPr/>
              </p:nvSpPr>
              <p:spPr>
                <a:xfrm>
                  <a:off x="4909045" y="4424134"/>
                  <a:ext cx="520700" cy="369332"/>
                </a:xfrm>
                <a:prstGeom prst="rect">
                  <a:avLst/>
                </a:prstGeom>
                <a:blipFill>
                  <a:blip r:embed="rId12"/>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3" name="文本框 242">
                  <a:extLst>
                    <a:ext uri="{FF2B5EF4-FFF2-40B4-BE49-F238E27FC236}">
                      <a16:creationId xmlns:a16="http://schemas.microsoft.com/office/drawing/2014/main" id="{388A32DD-2964-4179-80FB-A0FBD9ADC364}"/>
                    </a:ext>
                  </a:extLst>
                </p:cNvPr>
                <p:cNvSpPr txBox="1"/>
                <p:nvPr/>
              </p:nvSpPr>
              <p:spPr>
                <a:xfrm>
                  <a:off x="4711060" y="3942675"/>
                  <a:ext cx="520700"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微软雅黑" panose="020B0503020204020204" pitchFamily="34" charset="-122"/>
                              </a:rPr>
                            </m:ctrlPr>
                          </m:sSubPr>
                          <m:e>
                            <m:r>
                              <a:rPr lang="en-US" altLang="zh-CN" b="0" i="1" dirty="0" smtClean="0">
                                <a:latin typeface="Cambria Math" panose="02040503050406030204" pitchFamily="18" charset="0"/>
                                <a:ea typeface="微软雅黑" panose="020B0503020204020204" pitchFamily="34" charset="-122"/>
                              </a:rPr>
                              <m:t>𝑛</m:t>
                            </m:r>
                          </m:e>
                          <m:sub>
                            <m:r>
                              <a:rPr lang="en-US" altLang="zh-CN" b="0" i="1" dirty="0" smtClean="0">
                                <a:latin typeface="Cambria Math" panose="02040503050406030204" pitchFamily="18" charset="0"/>
                                <a:ea typeface="微软雅黑" panose="020B0503020204020204" pitchFamily="34" charset="-122"/>
                              </a:rPr>
                              <m:t>3</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243" name="文本框 242">
                  <a:extLst>
                    <a:ext uri="{FF2B5EF4-FFF2-40B4-BE49-F238E27FC236}">
                      <a16:creationId xmlns:a16="http://schemas.microsoft.com/office/drawing/2014/main" id="{388A32DD-2964-4179-80FB-A0FBD9ADC364}"/>
                    </a:ext>
                  </a:extLst>
                </p:cNvPr>
                <p:cNvSpPr txBox="1">
                  <a:spLocks noRot="1" noChangeAspect="1" noMove="1" noResize="1" noEditPoints="1" noAdjustHandles="1" noChangeArrowheads="1" noChangeShapeType="1" noTextEdit="1"/>
                </p:cNvSpPr>
                <p:nvPr/>
              </p:nvSpPr>
              <p:spPr>
                <a:xfrm>
                  <a:off x="4711060" y="3942675"/>
                  <a:ext cx="520700" cy="369332"/>
                </a:xfrm>
                <a:prstGeom prst="rect">
                  <a:avLst/>
                </a:prstGeom>
                <a:blipFill>
                  <a:blip r:embed="rId13"/>
                  <a:stretch>
                    <a:fillRect b="-1667"/>
                  </a:stretch>
                </a:blipFill>
              </p:spPr>
              <p:txBody>
                <a:bodyPr/>
                <a:lstStyle/>
                <a:p>
                  <a:r>
                    <a:rPr lang="zh-CN" altLang="en-US">
                      <a:noFill/>
                    </a:rPr>
                    <a:t> </a:t>
                  </a:r>
                </a:p>
              </p:txBody>
            </p:sp>
          </mc:Fallback>
        </mc:AlternateContent>
      </p:grpSp>
      <p:sp>
        <p:nvSpPr>
          <p:cNvPr id="8" name="矩形 7">
            <a:extLst>
              <a:ext uri="{FF2B5EF4-FFF2-40B4-BE49-F238E27FC236}">
                <a16:creationId xmlns:a16="http://schemas.microsoft.com/office/drawing/2014/main" id="{4C0B90CF-DC2F-43B0-B7B5-29428CB74F3C}"/>
              </a:ext>
            </a:extLst>
          </p:cNvPr>
          <p:cNvSpPr/>
          <p:nvPr/>
        </p:nvSpPr>
        <p:spPr>
          <a:xfrm>
            <a:off x="5113698" y="4754439"/>
            <a:ext cx="216138" cy="13074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5232390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6"/>
                                        </p:tgtEl>
                                        <p:attrNameLst>
                                          <p:attrName>style.visibility</p:attrName>
                                        </p:attrNameLst>
                                      </p:cBhvr>
                                      <p:to>
                                        <p:strVal val="visible"/>
                                      </p:to>
                                    </p:set>
                                    <p:anim calcmode="lin" valueType="num">
                                      <p:cBhvr additive="base">
                                        <p:cTn id="13" dur="500" fill="hold"/>
                                        <p:tgtEl>
                                          <p:spTgt spid="176"/>
                                        </p:tgtEl>
                                        <p:attrNameLst>
                                          <p:attrName>ppt_x</p:attrName>
                                        </p:attrNameLst>
                                      </p:cBhvr>
                                      <p:tavLst>
                                        <p:tav tm="0">
                                          <p:val>
                                            <p:strVal val="#ppt_x"/>
                                          </p:val>
                                        </p:tav>
                                        <p:tav tm="100000">
                                          <p:val>
                                            <p:strVal val="#ppt_x"/>
                                          </p:val>
                                        </p:tav>
                                      </p:tavLst>
                                    </p:anim>
                                    <p:anim calcmode="lin" valueType="num">
                                      <p:cBhvr additive="base">
                                        <p:cTn id="14" dur="500" fill="hold"/>
                                        <p:tgtEl>
                                          <p:spTgt spid="17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1"/>
                                        </p:tgtEl>
                                        <p:attrNameLst>
                                          <p:attrName>style.visibility</p:attrName>
                                        </p:attrNameLst>
                                      </p:cBhvr>
                                      <p:to>
                                        <p:strVal val="visible"/>
                                      </p:to>
                                    </p:set>
                                    <p:anim calcmode="lin" valueType="num">
                                      <p:cBhvr additive="base">
                                        <p:cTn id="17" dur="500" fill="hold"/>
                                        <p:tgtEl>
                                          <p:spTgt spid="91"/>
                                        </p:tgtEl>
                                        <p:attrNameLst>
                                          <p:attrName>ppt_x</p:attrName>
                                        </p:attrNameLst>
                                      </p:cBhvr>
                                      <p:tavLst>
                                        <p:tav tm="0">
                                          <p:val>
                                            <p:strVal val="#ppt_x"/>
                                          </p:val>
                                        </p:tav>
                                        <p:tav tm="100000">
                                          <p:val>
                                            <p:strVal val="#ppt_x"/>
                                          </p:val>
                                        </p:tav>
                                      </p:tavLst>
                                    </p:anim>
                                    <p:anim calcmode="lin" valueType="num">
                                      <p:cBhvr additive="base">
                                        <p:cTn id="18" dur="500" fill="hold"/>
                                        <p:tgtEl>
                                          <p:spTgt spid="91"/>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additive="base">
                                        <p:cTn id="21" dur="500" fill="hold"/>
                                        <p:tgtEl>
                                          <p:spTgt spid="21"/>
                                        </p:tgtEl>
                                        <p:attrNameLst>
                                          <p:attrName>ppt_x</p:attrName>
                                        </p:attrNameLst>
                                      </p:cBhvr>
                                      <p:tavLst>
                                        <p:tav tm="0">
                                          <p:val>
                                            <p:strVal val="#ppt_x"/>
                                          </p:val>
                                        </p:tav>
                                        <p:tav tm="100000">
                                          <p:val>
                                            <p:strVal val="#ppt_x"/>
                                          </p:val>
                                        </p:tav>
                                      </p:tavLst>
                                    </p:anim>
                                    <p:anim calcmode="lin" valueType="num">
                                      <p:cBhvr additive="base">
                                        <p:cTn id="22" dur="500" fill="hold"/>
                                        <p:tgtEl>
                                          <p:spTgt spid="2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500" fill="hold"/>
                                        <p:tgtEl>
                                          <p:spTgt spid="18"/>
                                        </p:tgtEl>
                                        <p:attrNameLst>
                                          <p:attrName>ppt_x</p:attrName>
                                        </p:attrNameLst>
                                      </p:cBhvr>
                                      <p:tavLst>
                                        <p:tav tm="0">
                                          <p:val>
                                            <p:strVal val="#ppt_x"/>
                                          </p:val>
                                        </p:tav>
                                        <p:tav tm="100000">
                                          <p:val>
                                            <p:strVal val="#ppt_x"/>
                                          </p:val>
                                        </p:tav>
                                      </p:tavLst>
                                    </p:anim>
                                    <p:anim calcmode="lin" valueType="num">
                                      <p:cBhvr additive="base">
                                        <p:cTn id="2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2.70833E-6 7.40741E-7 L 0.00065 0.23935 " pathEditMode="relative" rAng="0" ptsTypes="AA">
                                      <p:cBhvr>
                                        <p:cTn id="40" dur="2000" fill="hold"/>
                                        <p:tgtEl>
                                          <p:spTgt spid="13"/>
                                        </p:tgtEl>
                                        <p:attrNameLst>
                                          <p:attrName>ppt_x</p:attrName>
                                          <p:attrName>ppt_y</p:attrName>
                                        </p:attrNameLst>
                                      </p:cBhvr>
                                      <p:rCtr x="26" y="1196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AB50E0-7165-4CD7-A49B-645B0AF2C323}"/>
              </a:ext>
            </a:extLst>
          </p:cNvPr>
          <p:cNvSpPr>
            <a:spLocks noGrp="1"/>
          </p:cNvSpPr>
          <p:nvPr>
            <p:ph type="title"/>
          </p:nvPr>
        </p:nvSpPr>
        <p:spPr/>
        <p:txBody>
          <a:bodyPr/>
          <a:lstStyle/>
          <a:p>
            <a:r>
              <a:rPr lang="en-US" altLang="zh-CN" dirty="0"/>
              <a:t>1.3 Low-rank</a:t>
            </a:r>
            <a:r>
              <a:rPr lang="zh-CN" altLang="en-US" dirty="0"/>
              <a:t>：</a:t>
            </a:r>
            <a:r>
              <a:rPr lang="en-US" altLang="zh-CN" dirty="0"/>
              <a:t>CP </a:t>
            </a:r>
            <a:r>
              <a:rPr lang="zh-CN" altLang="en-US" dirty="0"/>
              <a:t>分解</a:t>
            </a:r>
          </a:p>
        </p:txBody>
      </p:sp>
      <p:sp>
        <p:nvSpPr>
          <p:cNvPr id="3" name="日期占位符 2">
            <a:extLst>
              <a:ext uri="{FF2B5EF4-FFF2-40B4-BE49-F238E27FC236}">
                <a16:creationId xmlns:a16="http://schemas.microsoft.com/office/drawing/2014/main" id="{632E87FF-E313-4ABB-81E6-237C5B143257}"/>
              </a:ext>
            </a:extLst>
          </p:cNvPr>
          <p:cNvSpPr>
            <a:spLocks noGrp="1"/>
          </p:cNvSpPr>
          <p:nvPr>
            <p:ph type="dt" sz="half" idx="10"/>
          </p:nvPr>
        </p:nvSpPr>
        <p:spPr/>
        <p:txBody>
          <a:bodyPr/>
          <a:lstStyle/>
          <a:p>
            <a:fld id="{D8EF6340-23BC-486F-A672-31FA66DDD70A}" type="datetime1">
              <a:rPr lang="zh-CN" altLang="en-US" smtClean="0"/>
              <a:t>2019/5/22</a:t>
            </a:fld>
            <a:endParaRPr lang="zh-CN" altLang="en-US"/>
          </a:p>
        </p:txBody>
      </p:sp>
      <p:sp>
        <p:nvSpPr>
          <p:cNvPr id="4" name="页脚占位符 3">
            <a:extLst>
              <a:ext uri="{FF2B5EF4-FFF2-40B4-BE49-F238E27FC236}">
                <a16:creationId xmlns:a16="http://schemas.microsoft.com/office/drawing/2014/main" id="{59A7740B-1D1B-4012-9FD2-1B18BBA17B02}"/>
              </a:ext>
            </a:extLst>
          </p:cNvPr>
          <p:cNvSpPr>
            <a:spLocks noGrp="1"/>
          </p:cNvSpPr>
          <p:nvPr>
            <p:ph type="ftr" sz="quarter" idx="11"/>
          </p:nvPr>
        </p:nvSpPr>
        <p:spPr/>
        <p:txBody>
          <a:bodyPr/>
          <a:lstStyle/>
          <a:p>
            <a:r>
              <a:rPr lang="zh-CN" altLang="en-US"/>
              <a:t>复旦类脑芯片与片上系统研究院</a:t>
            </a:r>
          </a:p>
        </p:txBody>
      </p:sp>
      <p:sp>
        <p:nvSpPr>
          <p:cNvPr id="5" name="灯片编号占位符 4">
            <a:extLst>
              <a:ext uri="{FF2B5EF4-FFF2-40B4-BE49-F238E27FC236}">
                <a16:creationId xmlns:a16="http://schemas.microsoft.com/office/drawing/2014/main" id="{65025F25-27D3-4A02-8FC0-BD7E12359C78}"/>
              </a:ext>
            </a:extLst>
          </p:cNvPr>
          <p:cNvSpPr>
            <a:spLocks noGrp="1"/>
          </p:cNvSpPr>
          <p:nvPr>
            <p:ph type="sldNum" sz="quarter" idx="12"/>
          </p:nvPr>
        </p:nvSpPr>
        <p:spPr/>
        <p:txBody>
          <a:bodyPr/>
          <a:lstStyle/>
          <a:p>
            <a:fld id="{D81BC2DF-976F-4C49-92B9-E79BD60CFE9D}" type="slidenum">
              <a:rPr lang="zh-CN" altLang="en-US" smtClean="0"/>
              <a:pPr/>
              <a:t>12</a:t>
            </a:fld>
            <a:r>
              <a:rPr lang="en-US" altLang="zh-CN"/>
              <a:t>/28</a:t>
            </a:r>
            <a:endParaRPr lang="zh-CN" altLang="en-US" dirty="0"/>
          </a:p>
        </p:txBody>
      </p:sp>
      <p:sp>
        <p:nvSpPr>
          <p:cNvPr id="6" name="文本框 5">
            <a:extLst>
              <a:ext uri="{FF2B5EF4-FFF2-40B4-BE49-F238E27FC236}">
                <a16:creationId xmlns:a16="http://schemas.microsoft.com/office/drawing/2014/main" id="{8A2FA933-0392-497E-874B-D936C92621BD}"/>
              </a:ext>
            </a:extLst>
          </p:cNvPr>
          <p:cNvSpPr txBox="1"/>
          <p:nvPr/>
        </p:nvSpPr>
        <p:spPr>
          <a:xfrm>
            <a:off x="1128409" y="1478604"/>
            <a:ext cx="4552544" cy="400110"/>
          </a:xfrm>
          <a:prstGeom prst="rect">
            <a:avLst/>
          </a:prstGeom>
          <a:noFill/>
        </p:spPr>
        <p:txBody>
          <a:bodyPr wrap="square" rtlCol="0">
            <a:spAutoFit/>
          </a:bodyPr>
          <a:lstStyle/>
          <a:p>
            <a:pPr marL="285750" indent="-285750" algn="l">
              <a:buFont typeface="Wingdings" panose="05000000000000000000" pitchFamily="2" charset="2"/>
              <a:buChar char="p"/>
            </a:pPr>
            <a:r>
              <a:rPr lang="zh-CN" altLang="en-US" sz="2000" b="1" dirty="0">
                <a:solidFill>
                  <a:schemeClr val="accent1"/>
                </a:solidFill>
                <a:latin typeface="微软雅黑" panose="020B0503020204020204" pitchFamily="34" charset="-122"/>
                <a:ea typeface="微软雅黑" panose="020B0503020204020204" pitchFamily="34" charset="-122"/>
              </a:rPr>
              <a:t>张量</a:t>
            </a:r>
            <a:r>
              <a:rPr lang="en-US" altLang="zh-CN" sz="2000" b="1" dirty="0">
                <a:solidFill>
                  <a:schemeClr val="accent1"/>
                </a:solidFill>
                <a:latin typeface="微软雅黑" panose="020B0503020204020204" pitchFamily="34" charset="-122"/>
                <a:ea typeface="微软雅黑" panose="020B0503020204020204" pitchFamily="34" charset="-122"/>
              </a:rPr>
              <a:t>X(n1*n2*n3)</a:t>
            </a:r>
            <a:r>
              <a:rPr lang="zh-CN" altLang="en-US" sz="2000" b="1" dirty="0">
                <a:solidFill>
                  <a:schemeClr val="accent1"/>
                </a:solidFill>
                <a:latin typeface="微软雅黑" panose="020B0503020204020204" pitchFamily="34" charset="-122"/>
                <a:ea typeface="微软雅黑" panose="020B0503020204020204" pitchFamily="34" charset="-122"/>
              </a:rPr>
              <a:t>的</a:t>
            </a:r>
            <a:r>
              <a:rPr lang="en-US" altLang="zh-CN" sz="2000" b="1" dirty="0">
                <a:solidFill>
                  <a:schemeClr val="accent1"/>
                </a:solidFill>
                <a:latin typeface="微软雅黑" panose="020B0503020204020204" pitchFamily="34" charset="-122"/>
                <a:ea typeface="微软雅黑" panose="020B0503020204020204" pitchFamily="34" charset="-122"/>
              </a:rPr>
              <a:t>CP</a:t>
            </a:r>
            <a:r>
              <a:rPr lang="zh-CN" altLang="en-US" sz="2000" b="1" dirty="0">
                <a:solidFill>
                  <a:schemeClr val="accent1"/>
                </a:solidFill>
                <a:latin typeface="微软雅黑" panose="020B0503020204020204" pitchFamily="34" charset="-122"/>
                <a:ea typeface="微软雅黑" panose="020B0503020204020204" pitchFamily="34" charset="-122"/>
              </a:rPr>
              <a:t>分解</a:t>
            </a:r>
          </a:p>
        </p:txBody>
      </p:sp>
      <p:pic>
        <p:nvPicPr>
          <p:cNvPr id="7" name="图片 6">
            <a:extLst>
              <a:ext uri="{FF2B5EF4-FFF2-40B4-BE49-F238E27FC236}">
                <a16:creationId xmlns:a16="http://schemas.microsoft.com/office/drawing/2014/main" id="{33A3FB5C-0925-44E5-8FB2-3A6FCBCEAE39}"/>
              </a:ext>
            </a:extLst>
          </p:cNvPr>
          <p:cNvPicPr>
            <a:picLocks noChangeAspect="1"/>
          </p:cNvPicPr>
          <p:nvPr/>
        </p:nvPicPr>
        <p:blipFill>
          <a:blip r:embed="rId3"/>
          <a:stretch>
            <a:fillRect/>
          </a:stretch>
        </p:blipFill>
        <p:spPr>
          <a:xfrm>
            <a:off x="1497108" y="2061355"/>
            <a:ext cx="4107645" cy="858511"/>
          </a:xfrm>
          <a:prstGeom prst="rect">
            <a:avLst/>
          </a:prstGeom>
        </p:spPr>
      </p:pic>
      <p:grpSp>
        <p:nvGrpSpPr>
          <p:cNvPr id="10" name="组合 9">
            <a:extLst>
              <a:ext uri="{FF2B5EF4-FFF2-40B4-BE49-F238E27FC236}">
                <a16:creationId xmlns:a16="http://schemas.microsoft.com/office/drawing/2014/main" id="{22759656-98A7-4FC7-8378-96BA8932D043}"/>
              </a:ext>
            </a:extLst>
          </p:cNvPr>
          <p:cNvGrpSpPr/>
          <p:nvPr/>
        </p:nvGrpSpPr>
        <p:grpSpPr>
          <a:xfrm>
            <a:off x="6096000" y="2166533"/>
            <a:ext cx="6096000" cy="646331"/>
            <a:chOff x="6096000" y="2305944"/>
            <a:chExt cx="6096000" cy="646331"/>
          </a:xfrm>
        </p:grpSpPr>
        <p:sp>
          <p:nvSpPr>
            <p:cNvPr id="8" name="文本框 7">
              <a:extLst>
                <a:ext uri="{FF2B5EF4-FFF2-40B4-BE49-F238E27FC236}">
                  <a16:creationId xmlns:a16="http://schemas.microsoft.com/office/drawing/2014/main" id="{C3EBDDFA-0FD6-4490-B5AD-5B31A6543AFF}"/>
                </a:ext>
              </a:extLst>
            </p:cNvPr>
            <p:cNvSpPr txBox="1"/>
            <p:nvPr/>
          </p:nvSpPr>
          <p:spPr>
            <a:xfrm>
              <a:off x="6096000" y="2305944"/>
              <a:ext cx="6096000"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矩阵</a:t>
              </a:r>
              <a:r>
                <a:rPr lang="en-US" altLang="zh-CN" dirty="0">
                  <a:latin typeface="微软雅黑" panose="020B0503020204020204" pitchFamily="34" charset="-122"/>
                  <a:ea typeface="微软雅黑" panose="020B0503020204020204" pitchFamily="34" charset="-122"/>
                </a:rPr>
                <a:t>A,B,C</a:t>
              </a:r>
              <a:r>
                <a:rPr lang="zh-CN" altLang="en-US" dirty="0">
                  <a:latin typeface="微软雅黑" panose="020B0503020204020204" pitchFamily="34" charset="-122"/>
                  <a:ea typeface="微软雅黑" panose="020B0503020204020204" pitchFamily="34" charset="-122"/>
                </a:rPr>
                <a:t>大小分别为 </a:t>
              </a:r>
              <a:r>
                <a:rPr lang="en-US" altLang="zh-CN" dirty="0">
                  <a:latin typeface="微软雅黑" panose="020B0503020204020204" pitchFamily="34" charset="-122"/>
                  <a:ea typeface="微软雅黑" panose="020B0503020204020204" pitchFamily="34" charset="-122"/>
                </a:rPr>
                <a:t>n1*R</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n2*R</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n3*R</a:t>
              </a:r>
            </a:p>
            <a:p>
              <a:pPr marL="285750" indent="-285750">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是张量乘（</a:t>
              </a:r>
              <a:r>
                <a:rPr lang="en-US" altLang="zh-CN" dirty="0">
                  <a:latin typeface="微软雅黑" panose="020B0503020204020204" pitchFamily="34" charset="-122"/>
                  <a:ea typeface="微软雅黑" panose="020B0503020204020204" pitchFamily="34" charset="-122"/>
                </a:rPr>
                <a:t>Kronecker</a:t>
              </a:r>
              <a:r>
                <a:rPr lang="zh-CN" altLang="en-US" dirty="0">
                  <a:latin typeface="微软雅黑" panose="020B0503020204020204" pitchFamily="34" charset="-122"/>
                  <a:ea typeface="微软雅黑" panose="020B0503020204020204" pitchFamily="34" charset="-122"/>
                </a:rPr>
                <a:t>积），在此与向量外积等价</a:t>
              </a:r>
            </a:p>
          </p:txBody>
        </p:sp>
        <p:pic>
          <p:nvPicPr>
            <p:cNvPr id="9" name="图片 8">
              <a:extLst>
                <a:ext uri="{FF2B5EF4-FFF2-40B4-BE49-F238E27FC236}">
                  <a16:creationId xmlns:a16="http://schemas.microsoft.com/office/drawing/2014/main" id="{B43E4389-3402-4241-9603-9D622CBC4F79}"/>
                </a:ext>
              </a:extLst>
            </p:cNvPr>
            <p:cNvPicPr>
              <a:picLocks noChangeAspect="1"/>
            </p:cNvPicPr>
            <p:nvPr/>
          </p:nvPicPr>
          <p:blipFill>
            <a:blip r:embed="rId4"/>
            <a:stretch>
              <a:fillRect/>
            </a:stretch>
          </p:blipFill>
          <p:spPr>
            <a:xfrm>
              <a:off x="6491511" y="2580105"/>
              <a:ext cx="285750" cy="333375"/>
            </a:xfrm>
            <a:prstGeom prst="rect">
              <a:avLst/>
            </a:prstGeom>
          </p:spPr>
        </p:pic>
      </p:grpSp>
      <p:pic>
        <p:nvPicPr>
          <p:cNvPr id="1026" name="Picture 2" descr="preview">
            <a:extLst>
              <a:ext uri="{FF2B5EF4-FFF2-40B4-BE49-F238E27FC236}">
                <a16:creationId xmlns:a16="http://schemas.microsoft.com/office/drawing/2014/main" id="{BE85B6A6-DE6D-4096-BD4B-72BE4F2690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8409" y="2902896"/>
            <a:ext cx="7667625" cy="2476500"/>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a:extLst>
              <a:ext uri="{FF2B5EF4-FFF2-40B4-BE49-F238E27FC236}">
                <a16:creationId xmlns:a16="http://schemas.microsoft.com/office/drawing/2014/main" id="{25D81561-363F-433C-B1A8-CD5EA37C991F}"/>
              </a:ext>
            </a:extLst>
          </p:cNvPr>
          <p:cNvPicPr>
            <a:picLocks noChangeAspect="1"/>
          </p:cNvPicPr>
          <p:nvPr/>
        </p:nvPicPr>
        <p:blipFill>
          <a:blip r:embed="rId6"/>
          <a:stretch>
            <a:fillRect/>
          </a:stretch>
        </p:blipFill>
        <p:spPr>
          <a:xfrm>
            <a:off x="1491456" y="5374581"/>
            <a:ext cx="5442744" cy="1048923"/>
          </a:xfrm>
          <a:prstGeom prst="rect">
            <a:avLst/>
          </a:prstGeom>
        </p:spPr>
      </p:pic>
      <p:sp>
        <p:nvSpPr>
          <p:cNvPr id="11" name="矩形 10">
            <a:extLst>
              <a:ext uri="{FF2B5EF4-FFF2-40B4-BE49-F238E27FC236}">
                <a16:creationId xmlns:a16="http://schemas.microsoft.com/office/drawing/2014/main" id="{784676C9-078B-444E-BEB6-A2332983C960}"/>
              </a:ext>
            </a:extLst>
          </p:cNvPr>
          <p:cNvSpPr/>
          <p:nvPr/>
        </p:nvSpPr>
        <p:spPr>
          <a:xfrm>
            <a:off x="5260932" y="5497839"/>
            <a:ext cx="1340284" cy="85851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651946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AB50E0-7165-4CD7-A49B-645B0AF2C323}"/>
              </a:ext>
            </a:extLst>
          </p:cNvPr>
          <p:cNvSpPr>
            <a:spLocks noGrp="1"/>
          </p:cNvSpPr>
          <p:nvPr>
            <p:ph type="title"/>
          </p:nvPr>
        </p:nvSpPr>
        <p:spPr/>
        <p:txBody>
          <a:bodyPr/>
          <a:lstStyle/>
          <a:p>
            <a:r>
              <a:rPr lang="en-US" altLang="zh-CN" dirty="0"/>
              <a:t>1.3 Low-rank</a:t>
            </a:r>
            <a:r>
              <a:rPr lang="zh-CN" altLang="en-US" dirty="0"/>
              <a:t>：</a:t>
            </a:r>
            <a:r>
              <a:rPr lang="en-US" altLang="zh-CN" dirty="0"/>
              <a:t>CP </a:t>
            </a:r>
            <a:r>
              <a:rPr lang="zh-CN" altLang="en-US" dirty="0"/>
              <a:t>分解</a:t>
            </a:r>
          </a:p>
        </p:txBody>
      </p:sp>
      <p:sp>
        <p:nvSpPr>
          <p:cNvPr id="3" name="日期占位符 2">
            <a:extLst>
              <a:ext uri="{FF2B5EF4-FFF2-40B4-BE49-F238E27FC236}">
                <a16:creationId xmlns:a16="http://schemas.microsoft.com/office/drawing/2014/main" id="{632E87FF-E313-4ABB-81E6-237C5B143257}"/>
              </a:ext>
            </a:extLst>
          </p:cNvPr>
          <p:cNvSpPr>
            <a:spLocks noGrp="1"/>
          </p:cNvSpPr>
          <p:nvPr>
            <p:ph type="dt" sz="half" idx="10"/>
          </p:nvPr>
        </p:nvSpPr>
        <p:spPr/>
        <p:txBody>
          <a:bodyPr/>
          <a:lstStyle/>
          <a:p>
            <a:fld id="{D8EF6340-23BC-486F-A672-31FA66DDD70A}" type="datetime1">
              <a:rPr lang="zh-CN" altLang="en-US" smtClean="0"/>
              <a:t>2019/5/22</a:t>
            </a:fld>
            <a:endParaRPr lang="zh-CN" altLang="en-US"/>
          </a:p>
        </p:txBody>
      </p:sp>
      <p:sp>
        <p:nvSpPr>
          <p:cNvPr id="4" name="页脚占位符 3">
            <a:extLst>
              <a:ext uri="{FF2B5EF4-FFF2-40B4-BE49-F238E27FC236}">
                <a16:creationId xmlns:a16="http://schemas.microsoft.com/office/drawing/2014/main" id="{59A7740B-1D1B-4012-9FD2-1B18BBA17B02}"/>
              </a:ext>
            </a:extLst>
          </p:cNvPr>
          <p:cNvSpPr>
            <a:spLocks noGrp="1"/>
          </p:cNvSpPr>
          <p:nvPr>
            <p:ph type="ftr" sz="quarter" idx="11"/>
          </p:nvPr>
        </p:nvSpPr>
        <p:spPr/>
        <p:txBody>
          <a:bodyPr/>
          <a:lstStyle/>
          <a:p>
            <a:r>
              <a:rPr lang="zh-CN" altLang="en-US"/>
              <a:t>复旦类脑芯片与片上系统研究院</a:t>
            </a:r>
          </a:p>
        </p:txBody>
      </p:sp>
      <p:sp>
        <p:nvSpPr>
          <p:cNvPr id="5" name="灯片编号占位符 4">
            <a:extLst>
              <a:ext uri="{FF2B5EF4-FFF2-40B4-BE49-F238E27FC236}">
                <a16:creationId xmlns:a16="http://schemas.microsoft.com/office/drawing/2014/main" id="{65025F25-27D3-4A02-8FC0-BD7E12359C78}"/>
              </a:ext>
            </a:extLst>
          </p:cNvPr>
          <p:cNvSpPr>
            <a:spLocks noGrp="1"/>
          </p:cNvSpPr>
          <p:nvPr>
            <p:ph type="sldNum" sz="quarter" idx="12"/>
          </p:nvPr>
        </p:nvSpPr>
        <p:spPr/>
        <p:txBody>
          <a:bodyPr/>
          <a:lstStyle/>
          <a:p>
            <a:fld id="{D81BC2DF-976F-4C49-92B9-E79BD60CFE9D}" type="slidenum">
              <a:rPr lang="zh-CN" altLang="en-US" smtClean="0"/>
              <a:pPr/>
              <a:t>13</a:t>
            </a:fld>
            <a:r>
              <a:rPr lang="en-US" altLang="zh-CN"/>
              <a:t>/28</a:t>
            </a:r>
            <a:endParaRPr lang="zh-CN" altLang="en-US" dirty="0"/>
          </a:p>
        </p:txBody>
      </p:sp>
      <p:pic>
        <p:nvPicPr>
          <p:cNvPr id="7" name="图片 6">
            <a:extLst>
              <a:ext uri="{FF2B5EF4-FFF2-40B4-BE49-F238E27FC236}">
                <a16:creationId xmlns:a16="http://schemas.microsoft.com/office/drawing/2014/main" id="{33A3FB5C-0925-44E5-8FB2-3A6FCBCEAE39}"/>
              </a:ext>
            </a:extLst>
          </p:cNvPr>
          <p:cNvPicPr>
            <a:picLocks noChangeAspect="1"/>
          </p:cNvPicPr>
          <p:nvPr/>
        </p:nvPicPr>
        <p:blipFill>
          <a:blip r:embed="rId3"/>
          <a:stretch>
            <a:fillRect/>
          </a:stretch>
        </p:blipFill>
        <p:spPr>
          <a:xfrm>
            <a:off x="1135963" y="1370740"/>
            <a:ext cx="4107645" cy="858511"/>
          </a:xfrm>
          <a:prstGeom prst="rect">
            <a:avLst/>
          </a:prstGeom>
        </p:spPr>
      </p:pic>
      <p:sp>
        <p:nvSpPr>
          <p:cNvPr id="11" name="文本框 10">
            <a:extLst>
              <a:ext uri="{FF2B5EF4-FFF2-40B4-BE49-F238E27FC236}">
                <a16:creationId xmlns:a16="http://schemas.microsoft.com/office/drawing/2014/main" id="{92E19C42-E34C-4638-AE12-AEC606F053C2}"/>
              </a:ext>
            </a:extLst>
          </p:cNvPr>
          <p:cNvSpPr txBox="1"/>
          <p:nvPr/>
        </p:nvSpPr>
        <p:spPr>
          <a:xfrm>
            <a:off x="1095824" y="2505678"/>
            <a:ext cx="4552544" cy="400110"/>
          </a:xfrm>
          <a:prstGeom prst="rect">
            <a:avLst/>
          </a:prstGeom>
          <a:noFill/>
        </p:spPr>
        <p:txBody>
          <a:bodyPr wrap="square" rtlCol="0">
            <a:spAutoFit/>
          </a:bodyPr>
          <a:lstStyle/>
          <a:p>
            <a:pPr marL="285750" indent="-285750">
              <a:buFont typeface="Wingdings" panose="05000000000000000000" pitchFamily="2" charset="2"/>
              <a:buChar char="p"/>
            </a:pPr>
            <a:r>
              <a:rPr lang="en-US" altLang="zh-CN" sz="2000" b="1" dirty="0">
                <a:solidFill>
                  <a:schemeClr val="accent1"/>
                </a:solidFill>
                <a:latin typeface="微软雅黑" panose="020B0503020204020204" pitchFamily="34" charset="-122"/>
                <a:ea typeface="微软雅黑" panose="020B0503020204020204" pitchFamily="34" charset="-122"/>
              </a:rPr>
              <a:t>“</a:t>
            </a:r>
            <a:r>
              <a:rPr lang="zh-CN" altLang="en-US" sz="2000" b="1" dirty="0">
                <a:solidFill>
                  <a:schemeClr val="accent1"/>
                </a:solidFill>
                <a:latin typeface="微软雅黑" panose="020B0503020204020204" pitchFamily="34" charset="-122"/>
                <a:ea typeface="微软雅黑" panose="020B0503020204020204" pitchFamily="34" charset="-122"/>
              </a:rPr>
              <a:t>元素级</a:t>
            </a:r>
            <a:r>
              <a:rPr lang="en-US" altLang="zh-CN" sz="2000" b="1" dirty="0">
                <a:solidFill>
                  <a:schemeClr val="accent1"/>
                </a:solidFill>
                <a:latin typeface="微软雅黑" panose="020B0503020204020204" pitchFamily="34" charset="-122"/>
                <a:ea typeface="微软雅黑" panose="020B0503020204020204" pitchFamily="34" charset="-122"/>
              </a:rPr>
              <a:t>”</a:t>
            </a:r>
            <a:r>
              <a:rPr lang="zh-CN" altLang="en-US" sz="2000" b="1" dirty="0">
                <a:solidFill>
                  <a:schemeClr val="accent1"/>
                </a:solidFill>
                <a:latin typeface="微软雅黑" panose="020B0503020204020204" pitchFamily="34" charset="-122"/>
                <a:ea typeface="微软雅黑" panose="020B0503020204020204" pitchFamily="34" charset="-122"/>
              </a:rPr>
              <a:t>的梯度下降更新公式</a:t>
            </a:r>
          </a:p>
        </p:txBody>
      </p:sp>
      <p:pic>
        <p:nvPicPr>
          <p:cNvPr id="12" name="图片 11">
            <a:extLst>
              <a:ext uri="{FF2B5EF4-FFF2-40B4-BE49-F238E27FC236}">
                <a16:creationId xmlns:a16="http://schemas.microsoft.com/office/drawing/2014/main" id="{72615C1A-C806-4F9E-A937-CABDCFCAE3D4}"/>
              </a:ext>
            </a:extLst>
          </p:cNvPr>
          <p:cNvPicPr>
            <a:picLocks noChangeAspect="1"/>
          </p:cNvPicPr>
          <p:nvPr/>
        </p:nvPicPr>
        <p:blipFill>
          <a:blip r:embed="rId4"/>
          <a:stretch>
            <a:fillRect/>
          </a:stretch>
        </p:blipFill>
        <p:spPr>
          <a:xfrm>
            <a:off x="5961749" y="1309110"/>
            <a:ext cx="5094288" cy="981769"/>
          </a:xfrm>
          <a:prstGeom prst="rect">
            <a:avLst/>
          </a:prstGeom>
        </p:spPr>
      </p:pic>
      <p:pic>
        <p:nvPicPr>
          <p:cNvPr id="13" name="图片 12">
            <a:extLst>
              <a:ext uri="{FF2B5EF4-FFF2-40B4-BE49-F238E27FC236}">
                <a16:creationId xmlns:a16="http://schemas.microsoft.com/office/drawing/2014/main" id="{B17AC75E-42C6-4CD6-A6A2-1373ADB63A21}"/>
              </a:ext>
            </a:extLst>
          </p:cNvPr>
          <p:cNvPicPr>
            <a:picLocks noChangeAspect="1"/>
          </p:cNvPicPr>
          <p:nvPr/>
        </p:nvPicPr>
        <p:blipFill>
          <a:blip r:embed="rId5"/>
          <a:stretch>
            <a:fillRect/>
          </a:stretch>
        </p:blipFill>
        <p:spPr>
          <a:xfrm>
            <a:off x="1095824" y="3210128"/>
            <a:ext cx="5105400" cy="2581275"/>
          </a:xfrm>
          <a:prstGeom prst="rect">
            <a:avLst/>
          </a:prstGeom>
        </p:spPr>
      </p:pic>
      <p:pic>
        <p:nvPicPr>
          <p:cNvPr id="14" name="图片 13">
            <a:extLst>
              <a:ext uri="{FF2B5EF4-FFF2-40B4-BE49-F238E27FC236}">
                <a16:creationId xmlns:a16="http://schemas.microsoft.com/office/drawing/2014/main" id="{EAC09D8A-FAF5-43AB-81D5-7B431B0EEE99}"/>
              </a:ext>
            </a:extLst>
          </p:cNvPr>
          <p:cNvPicPr>
            <a:picLocks noChangeAspect="1"/>
          </p:cNvPicPr>
          <p:nvPr/>
        </p:nvPicPr>
        <p:blipFill>
          <a:blip r:embed="rId6"/>
          <a:stretch>
            <a:fillRect/>
          </a:stretch>
        </p:blipFill>
        <p:spPr>
          <a:xfrm>
            <a:off x="6434360" y="3276803"/>
            <a:ext cx="4857750" cy="2514600"/>
          </a:xfrm>
          <a:prstGeom prst="rect">
            <a:avLst/>
          </a:prstGeom>
        </p:spPr>
      </p:pic>
    </p:spTree>
    <p:extLst>
      <p:ext uri="{BB962C8B-B14F-4D97-AF65-F5344CB8AC3E}">
        <p14:creationId xmlns:p14="http://schemas.microsoft.com/office/powerpoint/2010/main" val="3976826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AB50E0-7165-4CD7-A49B-645B0AF2C323}"/>
              </a:ext>
            </a:extLst>
          </p:cNvPr>
          <p:cNvSpPr>
            <a:spLocks noGrp="1"/>
          </p:cNvSpPr>
          <p:nvPr>
            <p:ph type="title"/>
          </p:nvPr>
        </p:nvSpPr>
        <p:spPr/>
        <p:txBody>
          <a:bodyPr/>
          <a:lstStyle/>
          <a:p>
            <a:r>
              <a:rPr lang="en-US" altLang="zh-CN" dirty="0"/>
              <a:t>1.3 Low-rank</a:t>
            </a:r>
            <a:r>
              <a:rPr lang="zh-CN" altLang="en-US" dirty="0"/>
              <a:t>：</a:t>
            </a:r>
            <a:r>
              <a:rPr lang="en-US" altLang="zh-CN" dirty="0"/>
              <a:t>CP </a:t>
            </a:r>
            <a:r>
              <a:rPr lang="zh-CN" altLang="en-US" dirty="0"/>
              <a:t>分解</a:t>
            </a:r>
          </a:p>
        </p:txBody>
      </p:sp>
      <p:sp>
        <p:nvSpPr>
          <p:cNvPr id="3" name="日期占位符 2">
            <a:extLst>
              <a:ext uri="{FF2B5EF4-FFF2-40B4-BE49-F238E27FC236}">
                <a16:creationId xmlns:a16="http://schemas.microsoft.com/office/drawing/2014/main" id="{632E87FF-E313-4ABB-81E6-237C5B143257}"/>
              </a:ext>
            </a:extLst>
          </p:cNvPr>
          <p:cNvSpPr>
            <a:spLocks noGrp="1"/>
          </p:cNvSpPr>
          <p:nvPr>
            <p:ph type="dt" sz="half" idx="10"/>
          </p:nvPr>
        </p:nvSpPr>
        <p:spPr/>
        <p:txBody>
          <a:bodyPr/>
          <a:lstStyle/>
          <a:p>
            <a:fld id="{D8EF6340-23BC-486F-A672-31FA66DDD70A}" type="datetime1">
              <a:rPr lang="zh-CN" altLang="en-US" smtClean="0"/>
              <a:t>2019/5/22</a:t>
            </a:fld>
            <a:endParaRPr lang="zh-CN" altLang="en-US"/>
          </a:p>
        </p:txBody>
      </p:sp>
      <p:sp>
        <p:nvSpPr>
          <p:cNvPr id="4" name="页脚占位符 3">
            <a:extLst>
              <a:ext uri="{FF2B5EF4-FFF2-40B4-BE49-F238E27FC236}">
                <a16:creationId xmlns:a16="http://schemas.microsoft.com/office/drawing/2014/main" id="{59A7740B-1D1B-4012-9FD2-1B18BBA17B02}"/>
              </a:ext>
            </a:extLst>
          </p:cNvPr>
          <p:cNvSpPr>
            <a:spLocks noGrp="1"/>
          </p:cNvSpPr>
          <p:nvPr>
            <p:ph type="ftr" sz="quarter" idx="11"/>
          </p:nvPr>
        </p:nvSpPr>
        <p:spPr/>
        <p:txBody>
          <a:bodyPr/>
          <a:lstStyle/>
          <a:p>
            <a:r>
              <a:rPr lang="zh-CN" altLang="en-US"/>
              <a:t>复旦类脑芯片与片上系统研究院</a:t>
            </a:r>
          </a:p>
        </p:txBody>
      </p:sp>
      <p:sp>
        <p:nvSpPr>
          <p:cNvPr id="5" name="灯片编号占位符 4">
            <a:extLst>
              <a:ext uri="{FF2B5EF4-FFF2-40B4-BE49-F238E27FC236}">
                <a16:creationId xmlns:a16="http://schemas.microsoft.com/office/drawing/2014/main" id="{65025F25-27D3-4A02-8FC0-BD7E12359C78}"/>
              </a:ext>
            </a:extLst>
          </p:cNvPr>
          <p:cNvSpPr>
            <a:spLocks noGrp="1"/>
          </p:cNvSpPr>
          <p:nvPr>
            <p:ph type="sldNum" sz="quarter" idx="12"/>
          </p:nvPr>
        </p:nvSpPr>
        <p:spPr/>
        <p:txBody>
          <a:bodyPr/>
          <a:lstStyle/>
          <a:p>
            <a:fld id="{D81BC2DF-976F-4C49-92B9-E79BD60CFE9D}" type="slidenum">
              <a:rPr lang="zh-CN" altLang="en-US" smtClean="0"/>
              <a:pPr/>
              <a:t>14</a:t>
            </a:fld>
            <a:r>
              <a:rPr lang="en-US" altLang="zh-CN"/>
              <a:t>/28</a:t>
            </a:r>
            <a:endParaRPr lang="zh-CN" altLang="en-US" dirty="0"/>
          </a:p>
        </p:txBody>
      </p:sp>
      <p:pic>
        <p:nvPicPr>
          <p:cNvPr id="7" name="图片 6">
            <a:extLst>
              <a:ext uri="{FF2B5EF4-FFF2-40B4-BE49-F238E27FC236}">
                <a16:creationId xmlns:a16="http://schemas.microsoft.com/office/drawing/2014/main" id="{33A3FB5C-0925-44E5-8FB2-3A6FCBCEAE39}"/>
              </a:ext>
            </a:extLst>
          </p:cNvPr>
          <p:cNvPicPr>
            <a:picLocks noChangeAspect="1"/>
          </p:cNvPicPr>
          <p:nvPr/>
        </p:nvPicPr>
        <p:blipFill>
          <a:blip r:embed="rId3"/>
          <a:stretch>
            <a:fillRect/>
          </a:stretch>
        </p:blipFill>
        <p:spPr>
          <a:xfrm>
            <a:off x="1135963" y="1370740"/>
            <a:ext cx="4107645" cy="858511"/>
          </a:xfrm>
          <a:prstGeom prst="rect">
            <a:avLst/>
          </a:prstGeom>
        </p:spPr>
      </p:pic>
      <p:sp>
        <p:nvSpPr>
          <p:cNvPr id="11" name="文本框 10">
            <a:extLst>
              <a:ext uri="{FF2B5EF4-FFF2-40B4-BE49-F238E27FC236}">
                <a16:creationId xmlns:a16="http://schemas.microsoft.com/office/drawing/2014/main" id="{92E19C42-E34C-4638-AE12-AEC606F053C2}"/>
              </a:ext>
            </a:extLst>
          </p:cNvPr>
          <p:cNvSpPr txBox="1"/>
          <p:nvPr/>
        </p:nvSpPr>
        <p:spPr>
          <a:xfrm>
            <a:off x="1095824" y="2505678"/>
            <a:ext cx="4552544" cy="400110"/>
          </a:xfrm>
          <a:prstGeom prst="rect">
            <a:avLst/>
          </a:prstGeom>
          <a:noFill/>
        </p:spPr>
        <p:txBody>
          <a:bodyPr wrap="square" rtlCol="0">
            <a:spAutoFit/>
          </a:bodyPr>
          <a:lstStyle/>
          <a:p>
            <a:pPr marL="285750" indent="-285750">
              <a:buFont typeface="Wingdings" panose="05000000000000000000" pitchFamily="2" charset="2"/>
              <a:buChar char="p"/>
            </a:pPr>
            <a:r>
              <a:rPr lang="en-US" altLang="zh-CN" sz="2000" b="1" dirty="0">
                <a:solidFill>
                  <a:schemeClr val="accent1"/>
                </a:solidFill>
                <a:latin typeface="微软雅黑" panose="020B0503020204020204" pitchFamily="34" charset="-122"/>
                <a:ea typeface="微软雅黑" panose="020B0503020204020204" pitchFamily="34" charset="-122"/>
              </a:rPr>
              <a:t>“</a:t>
            </a:r>
            <a:r>
              <a:rPr lang="zh-CN" altLang="en-US" sz="2000" b="1" dirty="0">
                <a:solidFill>
                  <a:schemeClr val="accent1"/>
                </a:solidFill>
                <a:latin typeface="微软雅黑" panose="020B0503020204020204" pitchFamily="34" charset="-122"/>
                <a:ea typeface="微软雅黑" panose="020B0503020204020204" pitchFamily="34" charset="-122"/>
              </a:rPr>
              <a:t>矩阵化</a:t>
            </a:r>
            <a:r>
              <a:rPr lang="en-US" altLang="zh-CN" sz="2000" b="1" dirty="0">
                <a:solidFill>
                  <a:schemeClr val="accent1"/>
                </a:solidFill>
                <a:latin typeface="微软雅黑" panose="020B0503020204020204" pitchFamily="34" charset="-122"/>
                <a:ea typeface="微软雅黑" panose="020B0503020204020204" pitchFamily="34" charset="-122"/>
              </a:rPr>
              <a:t>”</a:t>
            </a:r>
            <a:r>
              <a:rPr lang="zh-CN" altLang="en-US" sz="2000" b="1" dirty="0">
                <a:solidFill>
                  <a:schemeClr val="accent1"/>
                </a:solidFill>
                <a:latin typeface="微软雅黑" panose="020B0503020204020204" pitchFamily="34" charset="-122"/>
                <a:ea typeface="微软雅黑" panose="020B0503020204020204" pitchFamily="34" charset="-122"/>
              </a:rPr>
              <a:t>的梯度下降更新公式</a:t>
            </a:r>
          </a:p>
        </p:txBody>
      </p:sp>
      <p:pic>
        <p:nvPicPr>
          <p:cNvPr id="12" name="图片 11">
            <a:extLst>
              <a:ext uri="{FF2B5EF4-FFF2-40B4-BE49-F238E27FC236}">
                <a16:creationId xmlns:a16="http://schemas.microsoft.com/office/drawing/2014/main" id="{72615C1A-C806-4F9E-A937-CABDCFCAE3D4}"/>
              </a:ext>
            </a:extLst>
          </p:cNvPr>
          <p:cNvPicPr>
            <a:picLocks noChangeAspect="1"/>
          </p:cNvPicPr>
          <p:nvPr/>
        </p:nvPicPr>
        <p:blipFill>
          <a:blip r:embed="rId4"/>
          <a:stretch>
            <a:fillRect/>
          </a:stretch>
        </p:blipFill>
        <p:spPr>
          <a:xfrm>
            <a:off x="5961749" y="1309110"/>
            <a:ext cx="5094288" cy="981769"/>
          </a:xfrm>
          <a:prstGeom prst="rect">
            <a:avLst/>
          </a:prstGeom>
        </p:spPr>
      </p:pic>
      <p:pic>
        <p:nvPicPr>
          <p:cNvPr id="14" name="图片 13">
            <a:extLst>
              <a:ext uri="{FF2B5EF4-FFF2-40B4-BE49-F238E27FC236}">
                <a16:creationId xmlns:a16="http://schemas.microsoft.com/office/drawing/2014/main" id="{EAC09D8A-FAF5-43AB-81D5-7B431B0EEE99}"/>
              </a:ext>
            </a:extLst>
          </p:cNvPr>
          <p:cNvPicPr>
            <a:picLocks noChangeAspect="1"/>
          </p:cNvPicPr>
          <p:nvPr/>
        </p:nvPicPr>
        <p:blipFill>
          <a:blip r:embed="rId5"/>
          <a:stretch>
            <a:fillRect/>
          </a:stretch>
        </p:blipFill>
        <p:spPr>
          <a:xfrm>
            <a:off x="1135963" y="3471104"/>
            <a:ext cx="4857750" cy="2514600"/>
          </a:xfrm>
          <a:prstGeom prst="rect">
            <a:avLst/>
          </a:prstGeom>
          <a:ln>
            <a:solidFill>
              <a:schemeClr val="accent1"/>
            </a:solidFill>
          </a:ln>
        </p:spPr>
      </p:pic>
      <p:pic>
        <p:nvPicPr>
          <p:cNvPr id="6" name="图片 5">
            <a:extLst>
              <a:ext uri="{FF2B5EF4-FFF2-40B4-BE49-F238E27FC236}">
                <a16:creationId xmlns:a16="http://schemas.microsoft.com/office/drawing/2014/main" id="{1EDB6180-A07C-4E44-93D3-E3DC8A5DA399}"/>
              </a:ext>
            </a:extLst>
          </p:cNvPr>
          <p:cNvPicPr>
            <a:picLocks noChangeAspect="1"/>
          </p:cNvPicPr>
          <p:nvPr/>
        </p:nvPicPr>
        <p:blipFill>
          <a:blip r:embed="rId6"/>
          <a:stretch>
            <a:fillRect/>
          </a:stretch>
        </p:blipFill>
        <p:spPr>
          <a:xfrm>
            <a:off x="7146818" y="4059768"/>
            <a:ext cx="2724150" cy="1343025"/>
          </a:xfrm>
          <a:prstGeom prst="rect">
            <a:avLst/>
          </a:prstGeom>
          <a:ln>
            <a:noFill/>
          </a:ln>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25A93FB-C06C-4D10-A89B-B1A0FC3E2942}"/>
                  </a:ext>
                </a:extLst>
              </p:cNvPr>
              <p:cNvSpPr txBox="1"/>
              <p:nvPr/>
            </p:nvSpPr>
            <p:spPr>
              <a:xfrm>
                <a:off x="5569657" y="2904285"/>
                <a:ext cx="7740650" cy="395045"/>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定义</a:t>
                </a:r>
                <a:r>
                  <a:rPr lang="en-US" altLang="zh-CN" dirty="0">
                    <a:latin typeface="微软雅黑" panose="020B0503020204020204" pitchFamily="34" charset="-122"/>
                    <a:ea typeface="微软雅黑" panose="020B0503020204020204" pitchFamily="34" charset="-122"/>
                  </a:rPr>
                  <a:t>W</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n1*n2*n3</a:t>
                </a:r>
                <a:r>
                  <a:rPr lang="zh-CN" altLang="en-US" dirty="0">
                    <a:latin typeface="微软雅黑" panose="020B0503020204020204" pitchFamily="34" charset="-122"/>
                    <a:ea typeface="微软雅黑" panose="020B0503020204020204" pitchFamily="34" charset="-122"/>
                  </a:rPr>
                  <a:t>），当</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i,j,k</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Ω</a:t>
                </a:r>
                <a:r>
                  <a:rPr lang="zh-CN" altLang="en-US" dirty="0">
                    <a:latin typeface="微软雅黑" panose="020B0503020204020204" pitchFamily="34" charset="-122"/>
                    <a:ea typeface="微软雅黑" panose="020B0503020204020204" pitchFamily="34" charset="-122"/>
                  </a:rPr>
                  <a:t>时，</a:t>
                </a:r>
                <a14:m>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m:rPr>
                            <m:sty m:val="p"/>
                          </m:rPr>
                          <a:rPr lang="en-US" altLang="zh-CN" i="1">
                            <a:latin typeface="Cambria Math" panose="02040503050406030204" pitchFamily="18" charset="0"/>
                            <a:ea typeface="微软雅黑" panose="020B0503020204020204" pitchFamily="34" charset="-122"/>
                          </a:rPr>
                          <m:t>w</m:t>
                        </m:r>
                      </m:e>
                      <m:sub>
                        <m:r>
                          <m:rPr>
                            <m:sty m:val="p"/>
                          </m:rPr>
                          <a:rPr lang="en-US" altLang="zh-CN" i="1">
                            <a:latin typeface="Cambria Math" panose="02040503050406030204" pitchFamily="18" charset="0"/>
                            <a:ea typeface="微软雅黑" panose="020B0503020204020204" pitchFamily="34" charset="-122"/>
                          </a:rPr>
                          <m:t>ijk</m:t>
                        </m:r>
                      </m:sub>
                    </m:sSub>
                    <m:r>
                      <a:rPr lang="en-US" altLang="zh-CN" i="1">
                        <a:latin typeface="Cambria Math" panose="02040503050406030204" pitchFamily="18" charset="0"/>
                        <a:ea typeface="微软雅黑" panose="020B0503020204020204" pitchFamily="34" charset="-122"/>
                      </a:rPr>
                      <m:t>=</m:t>
                    </m:r>
                  </m:oMath>
                </a14:m>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825A93FB-C06C-4D10-A89B-B1A0FC3E2942}"/>
                  </a:ext>
                </a:extLst>
              </p:cNvPr>
              <p:cNvSpPr txBox="1">
                <a:spLocks noRot="1" noChangeAspect="1" noMove="1" noResize="1" noEditPoints="1" noAdjustHandles="1" noChangeArrowheads="1" noChangeShapeType="1" noTextEdit="1"/>
              </p:cNvSpPr>
              <p:nvPr/>
            </p:nvSpPr>
            <p:spPr>
              <a:xfrm>
                <a:off x="5569657" y="2904285"/>
                <a:ext cx="7740650" cy="395045"/>
              </a:xfrm>
              <a:prstGeom prst="rect">
                <a:avLst/>
              </a:prstGeom>
              <a:blipFill>
                <a:blip r:embed="rId7"/>
                <a:stretch>
                  <a:fillRect l="-552" t="-7692" b="-16923"/>
                </a:stretch>
              </a:blipFill>
            </p:spPr>
            <p:txBody>
              <a:bodyPr/>
              <a:lstStyle/>
              <a:p>
                <a:r>
                  <a:rPr lang="zh-CN" altLang="en-US">
                    <a:noFill/>
                  </a:rPr>
                  <a:t> </a:t>
                </a:r>
              </a:p>
            </p:txBody>
          </p:sp>
        </mc:Fallback>
      </mc:AlternateContent>
      <p:grpSp>
        <p:nvGrpSpPr>
          <p:cNvPr id="18" name="组合 17">
            <a:extLst>
              <a:ext uri="{FF2B5EF4-FFF2-40B4-BE49-F238E27FC236}">
                <a16:creationId xmlns:a16="http://schemas.microsoft.com/office/drawing/2014/main" id="{DCD85821-346D-4134-A065-28D53D4027C4}"/>
              </a:ext>
            </a:extLst>
          </p:cNvPr>
          <p:cNvGrpSpPr/>
          <p:nvPr/>
        </p:nvGrpSpPr>
        <p:grpSpPr>
          <a:xfrm>
            <a:off x="5564208" y="2285897"/>
            <a:ext cx="4908550" cy="609600"/>
            <a:chOff x="5480050" y="2716617"/>
            <a:chExt cx="4908550" cy="609600"/>
          </a:xfrm>
        </p:grpSpPr>
        <p:pic>
          <p:nvPicPr>
            <p:cNvPr id="15" name="图片 14">
              <a:extLst>
                <a:ext uri="{FF2B5EF4-FFF2-40B4-BE49-F238E27FC236}">
                  <a16:creationId xmlns:a16="http://schemas.microsoft.com/office/drawing/2014/main" id="{E261EDCF-A5FA-47B5-87B8-15677802B1B1}"/>
                </a:ext>
              </a:extLst>
            </p:cNvPr>
            <p:cNvPicPr>
              <a:picLocks noChangeAspect="1"/>
            </p:cNvPicPr>
            <p:nvPr/>
          </p:nvPicPr>
          <p:blipFill>
            <a:blip r:embed="rId8"/>
            <a:stretch>
              <a:fillRect/>
            </a:stretch>
          </p:blipFill>
          <p:spPr>
            <a:xfrm>
              <a:off x="6167458" y="2716617"/>
              <a:ext cx="3267075" cy="609600"/>
            </a:xfrm>
            <a:prstGeom prst="rect">
              <a:avLst/>
            </a:prstGeom>
          </p:spPr>
        </p:pic>
        <p:sp>
          <p:nvSpPr>
            <p:cNvPr id="16" name="文本框 15">
              <a:extLst>
                <a:ext uri="{FF2B5EF4-FFF2-40B4-BE49-F238E27FC236}">
                  <a16:creationId xmlns:a16="http://schemas.microsoft.com/office/drawing/2014/main" id="{829B6D75-8F2D-4DAE-B5FA-6268E63CE31B}"/>
                </a:ext>
              </a:extLst>
            </p:cNvPr>
            <p:cNvSpPr txBox="1"/>
            <p:nvPr/>
          </p:nvSpPr>
          <p:spPr>
            <a:xfrm>
              <a:off x="5480050" y="2793899"/>
              <a:ext cx="4908550"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令</a:t>
              </a:r>
            </a:p>
          </p:txBody>
        </p:sp>
      </p:grpSp>
      <p:sp>
        <p:nvSpPr>
          <p:cNvPr id="21" name="箭头: 右 20">
            <a:extLst>
              <a:ext uri="{FF2B5EF4-FFF2-40B4-BE49-F238E27FC236}">
                <a16:creationId xmlns:a16="http://schemas.microsoft.com/office/drawing/2014/main" id="{3C2C56FF-6519-430E-BB8D-0020D8F59679}"/>
              </a:ext>
            </a:extLst>
          </p:cNvPr>
          <p:cNvSpPr/>
          <p:nvPr/>
        </p:nvSpPr>
        <p:spPr>
          <a:xfrm>
            <a:off x="5999470" y="4580102"/>
            <a:ext cx="1147348" cy="233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F68C9BBB-F5C4-48BB-864B-D6F981BE3C4F}"/>
                  </a:ext>
                </a:extLst>
              </p:cNvPr>
              <p:cNvSpPr txBox="1"/>
              <p:nvPr/>
            </p:nvSpPr>
            <p:spPr>
              <a:xfrm>
                <a:off x="6826549" y="5773439"/>
                <a:ext cx="4391766" cy="469552"/>
              </a:xfrm>
              <a:prstGeom prst="rect">
                <a:avLst/>
              </a:prstGeom>
              <a:noFill/>
              <a:ln>
                <a:solidFill>
                  <a:schemeClr val="accent5"/>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𝐴</m:t>
                      </m:r>
                      <m:r>
                        <a:rPr lang="en-US" altLang="zh-CN" sz="2000" i="1" smtClean="0">
                          <a:latin typeface="Cambria Math" panose="02040503050406030204" pitchFamily="18" charset="0"/>
                        </a:rPr>
                        <m:t>ʘ</m:t>
                      </m:r>
                      <m:r>
                        <a:rPr lang="en-US" altLang="zh-CN" sz="2000" i="1">
                          <a:latin typeface="Cambria Math" panose="02040503050406030204" pitchFamily="18" charset="0"/>
                        </a:rPr>
                        <m:t>𝐵</m:t>
                      </m:r>
                      <m:r>
                        <a:rPr lang="en-US" altLang="zh-CN" sz="2000" i="1">
                          <a:latin typeface="Cambria Math" panose="02040503050406030204" pitchFamily="18" charset="0"/>
                        </a:rPr>
                        <m:t>=</m:t>
                      </m:r>
                      <m:d>
                        <m:dPr>
                          <m:begChr m:val="{"/>
                          <m:endChr m:val="}"/>
                          <m:ctrlPr>
                            <a:rPr lang="en-US" altLang="zh-CN" sz="2000" i="1">
                              <a:latin typeface="Cambria Math" panose="02040503050406030204" pitchFamily="18" charset="0"/>
                            </a:rPr>
                          </m:ctrlPr>
                        </m:dPr>
                        <m:e>
                          <m:acc>
                            <m:accPr>
                              <m:chr m:val="⃗"/>
                              <m:ctrlPr>
                                <a:rPr lang="en-US" altLang="zh-CN" sz="2000" i="1">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1</m:t>
                                  </m:r>
                                </m:sub>
                              </m:sSub>
                            </m:e>
                          </m:acc>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𝑏</m:t>
                                  </m:r>
                                </m:e>
                                <m:sub>
                                  <m:r>
                                    <a:rPr lang="en-US" altLang="zh-CN" sz="2000" i="1">
                                      <a:latin typeface="Cambria Math" panose="02040503050406030204" pitchFamily="18" charset="0"/>
                                    </a:rPr>
                                    <m:t>1</m:t>
                                  </m:r>
                                </m:sub>
                              </m:sSub>
                            </m:e>
                          </m:acc>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b="0" i="1" smtClean="0">
                                      <a:latin typeface="Cambria Math" panose="02040503050406030204" pitchFamily="18" charset="0"/>
                                    </a:rPr>
                                    <m:t>2</m:t>
                                  </m:r>
                                </m:sub>
                              </m:sSub>
                            </m:e>
                          </m:acc>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𝑏</m:t>
                                  </m:r>
                                </m:e>
                                <m:sub>
                                  <m:r>
                                    <a:rPr lang="en-US" altLang="zh-CN" sz="2000" b="0" i="1" smtClean="0">
                                      <a:latin typeface="Cambria Math" panose="02040503050406030204" pitchFamily="18" charset="0"/>
                                    </a:rPr>
                                    <m:t>2</m:t>
                                  </m:r>
                                </m:sub>
                              </m:sSub>
                            </m:e>
                          </m:acc>
                          <m:r>
                            <a:rPr lang="en-US" altLang="zh-CN" sz="2000" i="1">
                              <a:latin typeface="Cambria Math" panose="02040503050406030204" pitchFamily="18" charset="0"/>
                            </a:rPr>
                            <m:t>⋯</m:t>
                          </m:r>
                          <m:r>
                            <a:rPr lang="en-US" altLang="zh-CN" sz="2000" b="0" i="1" smtClean="0">
                              <a:latin typeface="Cambria Math" panose="02040503050406030204" pitchFamily="18" charset="0"/>
                            </a:rPr>
                            <m:t>,</m:t>
                          </m:r>
                          <m:acc>
                            <m:accPr>
                              <m:chr m:val="⃗"/>
                              <m:ctrlPr>
                                <a:rPr lang="en-US" altLang="zh-CN" sz="2000" i="1">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b="0" i="1" smtClean="0">
                                      <a:latin typeface="Cambria Math" panose="02040503050406030204" pitchFamily="18" charset="0"/>
                                    </a:rPr>
                                    <m:t>𝑘</m:t>
                                  </m:r>
                                </m:sub>
                              </m:sSub>
                            </m:e>
                          </m:acc>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𝑏</m:t>
                                  </m:r>
                                </m:e>
                                <m:sub>
                                  <m:r>
                                    <a:rPr lang="en-US" altLang="zh-CN" sz="2000" b="0" i="1" smtClean="0">
                                      <a:latin typeface="Cambria Math" panose="02040503050406030204" pitchFamily="18" charset="0"/>
                                    </a:rPr>
                                    <m:t>𝑘</m:t>
                                  </m:r>
                                </m:sub>
                              </m:sSub>
                            </m:e>
                          </m:acc>
                        </m:e>
                      </m:d>
                    </m:oMath>
                  </m:oMathPara>
                </a14:m>
                <a:endParaRPr lang="en-US" altLang="zh-CN" sz="2000" dirty="0">
                  <a:latin typeface="微软雅黑" panose="020B0503020204020204" pitchFamily="34" charset="-122"/>
                  <a:ea typeface="微软雅黑" panose="020B0503020204020204" pitchFamily="34" charset="-122"/>
                </a:endParaRPr>
              </a:p>
            </p:txBody>
          </p:sp>
        </mc:Choice>
        <mc:Fallback xmlns="">
          <p:sp>
            <p:nvSpPr>
              <p:cNvPr id="26" name="文本框 25">
                <a:extLst>
                  <a:ext uri="{FF2B5EF4-FFF2-40B4-BE49-F238E27FC236}">
                    <a16:creationId xmlns:a16="http://schemas.microsoft.com/office/drawing/2014/main" id="{F68C9BBB-F5C4-48BB-864B-D6F981BE3C4F}"/>
                  </a:ext>
                </a:extLst>
              </p:cNvPr>
              <p:cNvSpPr txBox="1">
                <a:spLocks noRot="1" noChangeAspect="1" noMove="1" noResize="1" noEditPoints="1" noAdjustHandles="1" noChangeArrowheads="1" noChangeShapeType="1" noTextEdit="1"/>
              </p:cNvSpPr>
              <p:nvPr/>
            </p:nvSpPr>
            <p:spPr>
              <a:xfrm>
                <a:off x="6826549" y="5773439"/>
                <a:ext cx="4391766" cy="469552"/>
              </a:xfrm>
              <a:prstGeom prst="rect">
                <a:avLst/>
              </a:prstGeom>
              <a:blipFill>
                <a:blip r:embed="rId9"/>
                <a:stretch>
                  <a:fillRect b="-2532"/>
                </a:stretch>
              </a:blipFill>
              <a:ln>
                <a:solidFill>
                  <a:schemeClr val="accent5"/>
                </a:solidFill>
              </a:ln>
            </p:spPr>
            <p:txBody>
              <a:bodyPr/>
              <a:lstStyle/>
              <a:p>
                <a:r>
                  <a:rPr lang="zh-CN" altLang="en-US">
                    <a:noFill/>
                  </a:rPr>
                  <a:t> </a:t>
                </a:r>
              </a:p>
            </p:txBody>
          </p:sp>
        </mc:Fallback>
      </mc:AlternateContent>
      <p:grpSp>
        <p:nvGrpSpPr>
          <p:cNvPr id="17" name="组合 16">
            <a:extLst>
              <a:ext uri="{FF2B5EF4-FFF2-40B4-BE49-F238E27FC236}">
                <a16:creationId xmlns:a16="http://schemas.microsoft.com/office/drawing/2014/main" id="{0BB55184-52F5-4454-9AAA-A83705AB0638}"/>
              </a:ext>
            </a:extLst>
          </p:cNvPr>
          <p:cNvGrpSpPr/>
          <p:nvPr/>
        </p:nvGrpSpPr>
        <p:grpSpPr>
          <a:xfrm>
            <a:off x="6937392" y="3491847"/>
            <a:ext cx="935334" cy="932159"/>
            <a:chOff x="6937392" y="3491847"/>
            <a:chExt cx="935334" cy="932159"/>
          </a:xfrm>
        </p:grpSpPr>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C23A41C-D42B-4155-81FA-F126AF47FEBA}"/>
                    </a:ext>
                  </a:extLst>
                </p:cNvPr>
                <p:cNvSpPr txBox="1"/>
                <p:nvPr/>
              </p:nvSpPr>
              <p:spPr>
                <a:xfrm>
                  <a:off x="6937392" y="3491847"/>
                  <a:ext cx="935334" cy="369332"/>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i="1" smtClean="0">
                                <a:solidFill>
                                  <a:schemeClr val="accent2"/>
                                </a:solidFill>
                                <a:latin typeface="Cambria Math" panose="02040503050406030204" pitchFamily="18" charset="0"/>
                                <a:ea typeface="微软雅黑" panose="020B0503020204020204" pitchFamily="34" charset="-122"/>
                              </a:rPr>
                            </m:ctrlPr>
                          </m:sSubPr>
                          <m:e>
                            <m:r>
                              <m:rPr>
                                <m:sty m:val="p"/>
                              </m:rPr>
                              <a:rPr lang="en-US" altLang="zh-CN" i="1">
                                <a:solidFill>
                                  <a:schemeClr val="accent2"/>
                                </a:solidFill>
                                <a:latin typeface="Cambria Math" panose="02040503050406030204" pitchFamily="18" charset="0"/>
                                <a:ea typeface="微软雅黑" panose="020B0503020204020204" pitchFamily="34" charset="-122"/>
                              </a:rPr>
                              <m:t>n</m:t>
                            </m:r>
                          </m:e>
                          <m:sub>
                            <m:r>
                              <a:rPr lang="en-US" altLang="zh-CN" b="0" i="1" smtClean="0">
                                <a:solidFill>
                                  <a:schemeClr val="accent2"/>
                                </a:solidFill>
                                <a:latin typeface="Cambria Math" panose="02040503050406030204" pitchFamily="18" charset="0"/>
                                <a:ea typeface="微软雅黑" panose="020B0503020204020204" pitchFamily="34" charset="-122"/>
                              </a:rPr>
                              <m:t>1</m:t>
                            </m:r>
                          </m:sub>
                        </m:sSub>
                        <m:r>
                          <a:rPr lang="en-US" altLang="zh-CN" b="0" i="1" smtClean="0">
                            <a:solidFill>
                              <a:schemeClr val="accent2"/>
                            </a:solidFill>
                            <a:latin typeface="Cambria Math" panose="02040503050406030204" pitchFamily="18" charset="0"/>
                            <a:ea typeface="微软雅黑" panose="020B0503020204020204" pitchFamily="34" charset="-122"/>
                          </a:rPr>
                          <m:t>∗</m:t>
                        </m:r>
                        <m:r>
                          <m:rPr>
                            <m:sty m:val="p"/>
                          </m:rPr>
                          <a:rPr lang="en-US" altLang="zh-CN" i="1">
                            <a:solidFill>
                              <a:schemeClr val="accent2"/>
                            </a:solidFill>
                            <a:latin typeface="Cambria Math" panose="02040503050406030204" pitchFamily="18" charset="0"/>
                            <a:ea typeface="微软雅黑" panose="020B0503020204020204" pitchFamily="34" charset="-122"/>
                          </a:rPr>
                          <m:t>r</m:t>
                        </m:r>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8" name="文本框 7">
                  <a:extLst>
                    <a:ext uri="{FF2B5EF4-FFF2-40B4-BE49-F238E27FC236}">
                      <a16:creationId xmlns:a16="http://schemas.microsoft.com/office/drawing/2014/main" id="{DC23A41C-D42B-4155-81FA-F126AF47FEBA}"/>
                    </a:ext>
                  </a:extLst>
                </p:cNvPr>
                <p:cNvSpPr txBox="1">
                  <a:spLocks noRot="1" noChangeAspect="1" noMove="1" noResize="1" noEditPoints="1" noAdjustHandles="1" noChangeArrowheads="1" noChangeShapeType="1" noTextEdit="1"/>
                </p:cNvSpPr>
                <p:nvPr/>
              </p:nvSpPr>
              <p:spPr>
                <a:xfrm>
                  <a:off x="6937392" y="3491847"/>
                  <a:ext cx="935334" cy="369332"/>
                </a:xfrm>
                <a:prstGeom prst="rect">
                  <a:avLst/>
                </a:prstGeom>
                <a:blipFill>
                  <a:blip r:embed="rId10"/>
                  <a:stretch>
                    <a:fillRect b="-1667"/>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E88BE190-0138-4603-A5A5-02D14CB5E901}"/>
                </a:ext>
              </a:extLst>
            </p:cNvPr>
            <p:cNvSpPr/>
            <p:nvPr/>
          </p:nvSpPr>
          <p:spPr>
            <a:xfrm>
              <a:off x="7141061" y="3974925"/>
              <a:ext cx="681334" cy="449081"/>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9" name="组合 28">
            <a:extLst>
              <a:ext uri="{FF2B5EF4-FFF2-40B4-BE49-F238E27FC236}">
                <a16:creationId xmlns:a16="http://schemas.microsoft.com/office/drawing/2014/main" id="{6CDFE1A4-BB04-4164-B505-9055E67BABF5}"/>
              </a:ext>
            </a:extLst>
          </p:cNvPr>
          <p:cNvGrpSpPr/>
          <p:nvPr/>
        </p:nvGrpSpPr>
        <p:grpSpPr>
          <a:xfrm>
            <a:off x="9022432" y="3516971"/>
            <a:ext cx="1104624" cy="886399"/>
            <a:chOff x="9022432" y="3516971"/>
            <a:chExt cx="1104624" cy="886399"/>
          </a:xfrm>
        </p:grpSpPr>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CBD9FA63-2052-4412-85CD-DD612ED09420}"/>
                    </a:ext>
                  </a:extLst>
                </p:cNvPr>
                <p:cNvSpPr txBox="1"/>
                <p:nvPr/>
              </p:nvSpPr>
              <p:spPr>
                <a:xfrm>
                  <a:off x="9022432" y="3516971"/>
                  <a:ext cx="110462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5"/>
                                </a:solidFill>
                                <a:latin typeface="Cambria Math" panose="02040503050406030204" pitchFamily="18" charset="0"/>
                                <a:ea typeface="微软雅黑" panose="020B0503020204020204" pitchFamily="34" charset="-122"/>
                              </a:rPr>
                            </m:ctrlPr>
                          </m:sSubPr>
                          <m:e>
                            <m:r>
                              <m:rPr>
                                <m:sty m:val="p"/>
                              </m:rPr>
                              <a:rPr lang="en-US" altLang="zh-CN" i="1">
                                <a:solidFill>
                                  <a:schemeClr val="accent5"/>
                                </a:solidFill>
                                <a:latin typeface="Cambria Math" panose="02040503050406030204" pitchFamily="18" charset="0"/>
                                <a:ea typeface="微软雅黑" panose="020B0503020204020204" pitchFamily="34" charset="-122"/>
                              </a:rPr>
                              <m:t>n</m:t>
                            </m:r>
                          </m:e>
                          <m:sub>
                            <m:r>
                              <a:rPr lang="en-US" altLang="zh-CN" b="0" i="1" smtClean="0">
                                <a:solidFill>
                                  <a:schemeClr val="accent5"/>
                                </a:solidFill>
                                <a:latin typeface="Cambria Math" panose="02040503050406030204" pitchFamily="18" charset="0"/>
                                <a:ea typeface="微软雅黑" panose="020B0503020204020204" pitchFamily="34" charset="-122"/>
                              </a:rPr>
                              <m:t>2</m:t>
                            </m:r>
                          </m:sub>
                        </m:sSub>
                        <m:sSub>
                          <m:sSubPr>
                            <m:ctrlPr>
                              <a:rPr lang="en-US" altLang="zh-CN" i="1">
                                <a:solidFill>
                                  <a:schemeClr val="accent5"/>
                                </a:solidFill>
                                <a:latin typeface="Cambria Math" panose="02040503050406030204" pitchFamily="18" charset="0"/>
                                <a:ea typeface="微软雅黑" panose="020B0503020204020204" pitchFamily="34" charset="-122"/>
                              </a:rPr>
                            </m:ctrlPr>
                          </m:sSubPr>
                          <m:e>
                            <m:r>
                              <m:rPr>
                                <m:sty m:val="p"/>
                              </m:rPr>
                              <a:rPr lang="en-US" altLang="zh-CN" i="1">
                                <a:solidFill>
                                  <a:schemeClr val="accent5"/>
                                </a:solidFill>
                                <a:latin typeface="Cambria Math" panose="02040503050406030204" pitchFamily="18" charset="0"/>
                                <a:ea typeface="微软雅黑" panose="020B0503020204020204" pitchFamily="34" charset="-122"/>
                              </a:rPr>
                              <m:t>n</m:t>
                            </m:r>
                          </m:e>
                          <m:sub>
                            <m:r>
                              <a:rPr lang="en-US" altLang="zh-CN" b="0" i="1" smtClean="0">
                                <a:solidFill>
                                  <a:schemeClr val="accent5"/>
                                </a:solidFill>
                                <a:latin typeface="Cambria Math" panose="02040503050406030204" pitchFamily="18" charset="0"/>
                                <a:ea typeface="微软雅黑" panose="020B0503020204020204" pitchFamily="34" charset="-122"/>
                              </a:rPr>
                              <m:t>3</m:t>
                            </m:r>
                          </m:sub>
                        </m:sSub>
                        <m:r>
                          <a:rPr lang="en-US" altLang="zh-CN" b="0" i="1" smtClean="0">
                            <a:solidFill>
                              <a:schemeClr val="accent5"/>
                            </a:solidFill>
                            <a:latin typeface="Cambria Math" panose="02040503050406030204" pitchFamily="18" charset="0"/>
                            <a:ea typeface="微软雅黑" panose="020B0503020204020204" pitchFamily="34" charset="-122"/>
                          </a:rPr>
                          <m:t>∗</m:t>
                        </m:r>
                        <m:r>
                          <m:rPr>
                            <m:sty m:val="p"/>
                          </m:rPr>
                          <a:rPr lang="en-US" altLang="zh-CN" i="1">
                            <a:solidFill>
                              <a:schemeClr val="accent5"/>
                            </a:solidFill>
                            <a:latin typeface="Cambria Math" panose="02040503050406030204" pitchFamily="18" charset="0"/>
                            <a:ea typeface="微软雅黑" panose="020B0503020204020204" pitchFamily="34" charset="-122"/>
                          </a:rPr>
                          <m:t>r</m:t>
                        </m:r>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27" name="文本框 26">
                  <a:extLst>
                    <a:ext uri="{FF2B5EF4-FFF2-40B4-BE49-F238E27FC236}">
                      <a16:creationId xmlns:a16="http://schemas.microsoft.com/office/drawing/2014/main" id="{CBD9FA63-2052-4412-85CD-DD612ED09420}"/>
                    </a:ext>
                  </a:extLst>
                </p:cNvPr>
                <p:cNvSpPr txBox="1">
                  <a:spLocks noRot="1" noChangeAspect="1" noMove="1" noResize="1" noEditPoints="1" noAdjustHandles="1" noChangeArrowheads="1" noChangeShapeType="1" noTextEdit="1"/>
                </p:cNvSpPr>
                <p:nvPr/>
              </p:nvSpPr>
              <p:spPr>
                <a:xfrm>
                  <a:off x="9022432" y="3516971"/>
                  <a:ext cx="1104624" cy="369332"/>
                </a:xfrm>
                <a:prstGeom prst="rect">
                  <a:avLst/>
                </a:prstGeom>
                <a:blipFill>
                  <a:blip r:embed="rId11"/>
                  <a:stretch>
                    <a:fillRect/>
                  </a:stretch>
                </a:blipFill>
              </p:spPr>
              <p:txBody>
                <a:bodyPr/>
                <a:lstStyle/>
                <a:p>
                  <a:r>
                    <a:rPr lang="zh-CN" altLang="en-US">
                      <a:noFill/>
                    </a:rPr>
                    <a:t> </a:t>
                  </a:r>
                </a:p>
              </p:txBody>
            </p:sp>
          </mc:Fallback>
        </mc:AlternateContent>
        <p:sp>
          <p:nvSpPr>
            <p:cNvPr id="28" name="矩形 27">
              <a:extLst>
                <a:ext uri="{FF2B5EF4-FFF2-40B4-BE49-F238E27FC236}">
                  <a16:creationId xmlns:a16="http://schemas.microsoft.com/office/drawing/2014/main" id="{E509B6D7-5BAB-45DA-B9B1-A5DE8CABDC4B}"/>
                </a:ext>
              </a:extLst>
            </p:cNvPr>
            <p:cNvSpPr/>
            <p:nvPr/>
          </p:nvSpPr>
          <p:spPr>
            <a:xfrm>
              <a:off x="9090986" y="3974925"/>
              <a:ext cx="681334" cy="428445"/>
            </a:xfrm>
            <a:prstGeom prst="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0" name="组合 29">
            <a:extLst>
              <a:ext uri="{FF2B5EF4-FFF2-40B4-BE49-F238E27FC236}">
                <a16:creationId xmlns:a16="http://schemas.microsoft.com/office/drawing/2014/main" id="{AFB71349-7EB5-4C44-A8AD-0D6CE65B58F4}"/>
              </a:ext>
            </a:extLst>
          </p:cNvPr>
          <p:cNvGrpSpPr/>
          <p:nvPr/>
        </p:nvGrpSpPr>
        <p:grpSpPr>
          <a:xfrm>
            <a:off x="7690806" y="3511574"/>
            <a:ext cx="1636174" cy="1971235"/>
            <a:chOff x="8613566" y="3492812"/>
            <a:chExt cx="1636174" cy="1971235"/>
          </a:xfrm>
        </p:grpSpPr>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19DBE166-2D98-4DD3-8606-70FFCA61D48D}"/>
                    </a:ext>
                  </a:extLst>
                </p:cNvPr>
                <p:cNvSpPr txBox="1"/>
                <p:nvPr/>
              </p:nvSpPr>
              <p:spPr>
                <a:xfrm>
                  <a:off x="8613566" y="3492812"/>
                  <a:ext cx="16361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chemeClr val="accent6"/>
                                </a:solidFill>
                                <a:latin typeface="Cambria Math" panose="02040503050406030204" pitchFamily="18" charset="0"/>
                                <a:ea typeface="微软雅黑" panose="020B0503020204020204" pitchFamily="34" charset="-122"/>
                              </a:rPr>
                            </m:ctrlPr>
                          </m:sSubPr>
                          <m:e>
                            <m:r>
                              <m:rPr>
                                <m:sty m:val="p"/>
                              </m:rPr>
                              <a:rPr lang="en-US" altLang="zh-CN" i="1">
                                <a:solidFill>
                                  <a:schemeClr val="accent6"/>
                                </a:solidFill>
                                <a:latin typeface="Cambria Math" panose="02040503050406030204" pitchFamily="18" charset="0"/>
                                <a:ea typeface="微软雅黑" panose="020B0503020204020204" pitchFamily="34" charset="-122"/>
                              </a:rPr>
                              <m:t>n</m:t>
                            </m:r>
                          </m:e>
                          <m:sub>
                            <m:r>
                              <a:rPr lang="en-US" altLang="zh-CN" b="0" i="1" smtClean="0">
                                <a:solidFill>
                                  <a:schemeClr val="accent6"/>
                                </a:solidFill>
                                <a:latin typeface="Cambria Math" panose="02040503050406030204" pitchFamily="18" charset="0"/>
                                <a:ea typeface="微软雅黑" panose="020B0503020204020204" pitchFamily="34" charset="-122"/>
                              </a:rPr>
                              <m:t>1</m:t>
                            </m:r>
                          </m:sub>
                        </m:sSub>
                        <m:r>
                          <a:rPr lang="en-US" altLang="zh-CN" b="0" i="1" smtClean="0">
                            <a:solidFill>
                              <a:schemeClr val="accent6"/>
                            </a:solidFill>
                            <a:latin typeface="Cambria Math" panose="02040503050406030204" pitchFamily="18" charset="0"/>
                            <a:ea typeface="微软雅黑" panose="020B0503020204020204" pitchFamily="34" charset="-122"/>
                          </a:rPr>
                          <m:t>∗</m:t>
                        </m:r>
                        <m:sSub>
                          <m:sSubPr>
                            <m:ctrlPr>
                              <a:rPr lang="en-US" altLang="zh-CN" i="1">
                                <a:solidFill>
                                  <a:schemeClr val="accent6"/>
                                </a:solidFill>
                                <a:latin typeface="Cambria Math" panose="02040503050406030204" pitchFamily="18" charset="0"/>
                                <a:ea typeface="微软雅黑" panose="020B0503020204020204" pitchFamily="34" charset="-122"/>
                              </a:rPr>
                            </m:ctrlPr>
                          </m:sSubPr>
                          <m:e>
                            <m:r>
                              <m:rPr>
                                <m:sty m:val="p"/>
                              </m:rPr>
                              <a:rPr lang="en-US" altLang="zh-CN" i="1">
                                <a:solidFill>
                                  <a:schemeClr val="accent6"/>
                                </a:solidFill>
                                <a:latin typeface="Cambria Math" panose="02040503050406030204" pitchFamily="18" charset="0"/>
                                <a:ea typeface="微软雅黑" panose="020B0503020204020204" pitchFamily="34" charset="-122"/>
                              </a:rPr>
                              <m:t>n</m:t>
                            </m:r>
                          </m:e>
                          <m:sub>
                            <m:r>
                              <a:rPr lang="en-US" altLang="zh-CN" b="0" i="1" smtClean="0">
                                <a:solidFill>
                                  <a:schemeClr val="accent6"/>
                                </a:solidFill>
                                <a:latin typeface="Cambria Math" panose="02040503050406030204" pitchFamily="18" charset="0"/>
                                <a:ea typeface="微软雅黑" panose="020B0503020204020204" pitchFamily="34" charset="-122"/>
                              </a:rPr>
                              <m:t>2</m:t>
                            </m:r>
                          </m:sub>
                        </m:sSub>
                        <m:r>
                          <a:rPr lang="en-US" altLang="zh-CN" b="0" i="1" smtClean="0">
                            <a:solidFill>
                              <a:schemeClr val="accent6"/>
                            </a:solidFill>
                            <a:latin typeface="Cambria Math" panose="02040503050406030204" pitchFamily="18" charset="0"/>
                            <a:ea typeface="微软雅黑" panose="020B0503020204020204" pitchFamily="34" charset="-122"/>
                          </a:rPr>
                          <m:t>∗</m:t>
                        </m:r>
                        <m:sSub>
                          <m:sSubPr>
                            <m:ctrlPr>
                              <a:rPr lang="en-US" altLang="zh-CN" i="1">
                                <a:solidFill>
                                  <a:schemeClr val="accent6"/>
                                </a:solidFill>
                                <a:latin typeface="Cambria Math" panose="02040503050406030204" pitchFamily="18" charset="0"/>
                                <a:ea typeface="微软雅黑" panose="020B0503020204020204" pitchFamily="34" charset="-122"/>
                              </a:rPr>
                            </m:ctrlPr>
                          </m:sSubPr>
                          <m:e>
                            <m:r>
                              <m:rPr>
                                <m:sty m:val="p"/>
                              </m:rPr>
                              <a:rPr lang="en-US" altLang="zh-CN" i="1">
                                <a:solidFill>
                                  <a:schemeClr val="accent6"/>
                                </a:solidFill>
                                <a:latin typeface="Cambria Math" panose="02040503050406030204" pitchFamily="18" charset="0"/>
                                <a:ea typeface="微软雅黑" panose="020B0503020204020204" pitchFamily="34" charset="-122"/>
                              </a:rPr>
                              <m:t>n</m:t>
                            </m:r>
                          </m:e>
                          <m:sub>
                            <m:r>
                              <a:rPr lang="en-US" altLang="zh-CN" b="0" i="1" smtClean="0">
                                <a:solidFill>
                                  <a:schemeClr val="accent6"/>
                                </a:solidFill>
                                <a:latin typeface="Cambria Math" panose="02040503050406030204" pitchFamily="18" charset="0"/>
                                <a:ea typeface="微软雅黑" panose="020B0503020204020204" pitchFamily="34" charset="-122"/>
                              </a:rPr>
                              <m:t>3</m:t>
                            </m:r>
                          </m:sub>
                        </m:sSub>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31" name="文本框 30">
                  <a:extLst>
                    <a:ext uri="{FF2B5EF4-FFF2-40B4-BE49-F238E27FC236}">
                      <a16:creationId xmlns:a16="http://schemas.microsoft.com/office/drawing/2014/main" id="{19DBE166-2D98-4DD3-8606-70FFCA61D48D}"/>
                    </a:ext>
                  </a:extLst>
                </p:cNvPr>
                <p:cNvSpPr txBox="1">
                  <a:spLocks noRot="1" noChangeAspect="1" noMove="1" noResize="1" noEditPoints="1" noAdjustHandles="1" noChangeArrowheads="1" noChangeShapeType="1" noTextEdit="1"/>
                </p:cNvSpPr>
                <p:nvPr/>
              </p:nvSpPr>
              <p:spPr>
                <a:xfrm>
                  <a:off x="8613566" y="3492812"/>
                  <a:ext cx="1636174" cy="369332"/>
                </a:xfrm>
                <a:prstGeom prst="rect">
                  <a:avLst/>
                </a:prstGeom>
                <a:blipFill>
                  <a:blip r:embed="rId12"/>
                  <a:stretch>
                    <a:fillRect/>
                  </a:stretch>
                </a:blipFill>
              </p:spPr>
              <p:txBody>
                <a:bodyPr/>
                <a:lstStyle/>
                <a:p>
                  <a:r>
                    <a:rPr lang="zh-CN" altLang="en-US">
                      <a:noFill/>
                    </a:rPr>
                    <a:t> </a:t>
                  </a:r>
                </a:p>
              </p:txBody>
            </p:sp>
          </mc:Fallback>
        </mc:AlternateContent>
        <p:sp>
          <p:nvSpPr>
            <p:cNvPr id="32" name="矩形 31">
              <a:extLst>
                <a:ext uri="{FF2B5EF4-FFF2-40B4-BE49-F238E27FC236}">
                  <a16:creationId xmlns:a16="http://schemas.microsoft.com/office/drawing/2014/main" id="{91BA1A6B-55F1-41DC-B7A4-7DC07C1E0B35}"/>
                </a:ext>
              </a:extLst>
            </p:cNvPr>
            <p:cNvSpPr/>
            <p:nvPr/>
          </p:nvSpPr>
          <p:spPr>
            <a:xfrm>
              <a:off x="9090986" y="3974925"/>
              <a:ext cx="681334" cy="148912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35" name="组合 34">
            <a:extLst>
              <a:ext uri="{FF2B5EF4-FFF2-40B4-BE49-F238E27FC236}">
                <a16:creationId xmlns:a16="http://schemas.microsoft.com/office/drawing/2014/main" id="{465E4B0A-A29B-4834-9160-FA30DA1557DA}"/>
              </a:ext>
            </a:extLst>
          </p:cNvPr>
          <p:cNvGrpSpPr/>
          <p:nvPr/>
        </p:nvGrpSpPr>
        <p:grpSpPr>
          <a:xfrm>
            <a:off x="8168226" y="4013403"/>
            <a:ext cx="3447934" cy="410603"/>
            <a:chOff x="8168226" y="4013403"/>
            <a:chExt cx="3447934" cy="410603"/>
          </a:xfrm>
        </p:grpSpPr>
        <p:sp>
          <p:nvSpPr>
            <p:cNvPr id="33" name="矩形 32">
              <a:extLst>
                <a:ext uri="{FF2B5EF4-FFF2-40B4-BE49-F238E27FC236}">
                  <a16:creationId xmlns:a16="http://schemas.microsoft.com/office/drawing/2014/main" id="{17098769-1B7D-4DCE-B3B0-F30DD282A92B}"/>
                </a:ext>
              </a:extLst>
            </p:cNvPr>
            <p:cNvSpPr/>
            <p:nvPr/>
          </p:nvSpPr>
          <p:spPr>
            <a:xfrm>
              <a:off x="8168226" y="4013403"/>
              <a:ext cx="922760" cy="4106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AAC86F1F-B3DA-4FAE-90A6-6DB5D49697B6}"/>
                    </a:ext>
                  </a:extLst>
                </p:cNvPr>
                <p:cNvSpPr txBox="1"/>
                <p:nvPr/>
              </p:nvSpPr>
              <p:spPr>
                <a:xfrm>
                  <a:off x="9979986" y="4034038"/>
                  <a:ext cx="16361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solidFill>
                                  <a:srgbClr val="FF0000"/>
                                </a:solidFill>
                                <a:latin typeface="Cambria Math" panose="02040503050406030204" pitchFamily="18" charset="0"/>
                                <a:ea typeface="微软雅黑" panose="020B0503020204020204" pitchFamily="34" charset="-122"/>
                              </a:rPr>
                            </m:ctrlPr>
                          </m:sSubPr>
                          <m:e>
                            <m:r>
                              <m:rPr>
                                <m:sty m:val="p"/>
                              </m:rPr>
                              <a:rPr lang="en-US" altLang="zh-CN" i="1">
                                <a:solidFill>
                                  <a:srgbClr val="FF0000"/>
                                </a:solidFill>
                                <a:latin typeface="Cambria Math" panose="02040503050406030204" pitchFamily="18" charset="0"/>
                                <a:ea typeface="微软雅黑" panose="020B0503020204020204" pitchFamily="34" charset="-122"/>
                              </a:rPr>
                              <m:t>n</m:t>
                            </m:r>
                          </m:e>
                          <m:sub>
                            <m:r>
                              <a:rPr lang="en-US" altLang="zh-CN" b="0" i="1" smtClean="0">
                                <a:solidFill>
                                  <a:srgbClr val="FF0000"/>
                                </a:solidFill>
                                <a:latin typeface="Cambria Math" panose="02040503050406030204" pitchFamily="18" charset="0"/>
                                <a:ea typeface="微软雅黑" panose="020B0503020204020204" pitchFamily="34" charset="-122"/>
                              </a:rPr>
                              <m:t>1</m:t>
                            </m:r>
                          </m:sub>
                        </m:sSub>
                        <m:r>
                          <a:rPr lang="en-US" altLang="zh-CN" b="0" i="1" smtClean="0">
                            <a:solidFill>
                              <a:srgbClr val="FF0000"/>
                            </a:solidFill>
                            <a:latin typeface="Cambria Math" panose="02040503050406030204" pitchFamily="18" charset="0"/>
                            <a:ea typeface="微软雅黑" panose="020B0503020204020204" pitchFamily="34" charset="-122"/>
                          </a:rPr>
                          <m:t>∗</m:t>
                        </m:r>
                        <m:sSub>
                          <m:sSubPr>
                            <m:ctrlPr>
                              <a:rPr lang="en-US" altLang="zh-CN" i="1">
                                <a:solidFill>
                                  <a:srgbClr val="FF0000"/>
                                </a:solidFill>
                                <a:latin typeface="Cambria Math" panose="02040503050406030204" pitchFamily="18" charset="0"/>
                                <a:ea typeface="微软雅黑" panose="020B0503020204020204" pitchFamily="34" charset="-122"/>
                              </a:rPr>
                            </m:ctrlPr>
                          </m:sSubPr>
                          <m:e>
                            <m:r>
                              <a:rPr lang="en-US" altLang="zh-CN" b="0" i="1" smtClean="0">
                                <a:solidFill>
                                  <a:srgbClr val="FF0000"/>
                                </a:solidFill>
                                <a:latin typeface="Cambria Math" panose="02040503050406030204" pitchFamily="18" charset="0"/>
                                <a:ea typeface="微软雅黑" panose="020B0503020204020204" pitchFamily="34" charset="-122"/>
                              </a:rPr>
                              <m:t>(</m:t>
                            </m:r>
                            <m:r>
                              <m:rPr>
                                <m:sty m:val="p"/>
                              </m:rPr>
                              <a:rPr lang="en-US" altLang="zh-CN" i="1">
                                <a:solidFill>
                                  <a:srgbClr val="FF0000"/>
                                </a:solidFill>
                                <a:latin typeface="Cambria Math" panose="02040503050406030204" pitchFamily="18" charset="0"/>
                                <a:ea typeface="微软雅黑" panose="020B0503020204020204" pitchFamily="34" charset="-122"/>
                              </a:rPr>
                              <m:t>n</m:t>
                            </m:r>
                          </m:e>
                          <m:sub>
                            <m:r>
                              <a:rPr lang="en-US" altLang="zh-CN" b="0" i="1" smtClean="0">
                                <a:solidFill>
                                  <a:srgbClr val="FF0000"/>
                                </a:solidFill>
                                <a:latin typeface="Cambria Math" panose="02040503050406030204" pitchFamily="18" charset="0"/>
                                <a:ea typeface="微软雅黑" panose="020B0503020204020204" pitchFamily="34" charset="-122"/>
                              </a:rPr>
                              <m:t>2</m:t>
                            </m:r>
                          </m:sub>
                        </m:sSub>
                        <m:sSub>
                          <m:sSubPr>
                            <m:ctrlPr>
                              <a:rPr lang="en-US" altLang="zh-CN" i="1">
                                <a:solidFill>
                                  <a:srgbClr val="FF0000"/>
                                </a:solidFill>
                                <a:latin typeface="Cambria Math" panose="02040503050406030204" pitchFamily="18" charset="0"/>
                                <a:ea typeface="微软雅黑" panose="020B0503020204020204" pitchFamily="34" charset="-122"/>
                              </a:rPr>
                            </m:ctrlPr>
                          </m:sSubPr>
                          <m:e>
                            <m:r>
                              <m:rPr>
                                <m:sty m:val="p"/>
                              </m:rPr>
                              <a:rPr lang="en-US" altLang="zh-CN" i="1">
                                <a:solidFill>
                                  <a:srgbClr val="FF0000"/>
                                </a:solidFill>
                                <a:latin typeface="Cambria Math" panose="02040503050406030204" pitchFamily="18" charset="0"/>
                                <a:ea typeface="微软雅黑" panose="020B0503020204020204" pitchFamily="34" charset="-122"/>
                              </a:rPr>
                              <m:t>n</m:t>
                            </m:r>
                          </m:e>
                          <m:sub>
                            <m:r>
                              <a:rPr lang="en-US" altLang="zh-CN" b="0" i="1" smtClean="0">
                                <a:solidFill>
                                  <a:srgbClr val="FF0000"/>
                                </a:solidFill>
                                <a:latin typeface="Cambria Math" panose="02040503050406030204" pitchFamily="18" charset="0"/>
                                <a:ea typeface="微软雅黑" panose="020B0503020204020204" pitchFamily="34" charset="-122"/>
                              </a:rPr>
                              <m:t>3</m:t>
                            </m:r>
                          </m:sub>
                        </m:sSub>
                        <m:r>
                          <a:rPr lang="en-US" altLang="zh-CN" b="0" i="1" smtClean="0">
                            <a:solidFill>
                              <a:srgbClr val="FF0000"/>
                            </a:solidFill>
                            <a:latin typeface="Cambria Math" panose="02040503050406030204" pitchFamily="18" charset="0"/>
                            <a:ea typeface="微软雅黑" panose="020B0503020204020204" pitchFamily="34" charset="-122"/>
                          </a:rPr>
                          <m:t>)</m:t>
                        </m:r>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34" name="文本框 33">
                  <a:extLst>
                    <a:ext uri="{FF2B5EF4-FFF2-40B4-BE49-F238E27FC236}">
                      <a16:creationId xmlns:a16="http://schemas.microsoft.com/office/drawing/2014/main" id="{AAC86F1F-B3DA-4FAE-90A6-6DB5D49697B6}"/>
                    </a:ext>
                  </a:extLst>
                </p:cNvPr>
                <p:cNvSpPr txBox="1">
                  <a:spLocks noRot="1" noChangeAspect="1" noMove="1" noResize="1" noEditPoints="1" noAdjustHandles="1" noChangeArrowheads="1" noChangeShapeType="1" noTextEdit="1"/>
                </p:cNvSpPr>
                <p:nvPr/>
              </p:nvSpPr>
              <p:spPr>
                <a:xfrm>
                  <a:off x="9979986" y="4034038"/>
                  <a:ext cx="1636174" cy="369332"/>
                </a:xfrm>
                <a:prstGeom prst="rect">
                  <a:avLst/>
                </a:prstGeom>
                <a:blipFill>
                  <a:blip r:embed="rId13"/>
                  <a:stretch>
                    <a:fillRect b="-150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12831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additive="base">
                                        <p:cTn id="21" dur="500" fill="hold"/>
                                        <p:tgtEl>
                                          <p:spTgt spid="17"/>
                                        </p:tgtEl>
                                        <p:attrNameLst>
                                          <p:attrName>ppt_x</p:attrName>
                                        </p:attrNameLst>
                                      </p:cBhvr>
                                      <p:tavLst>
                                        <p:tav tm="0">
                                          <p:val>
                                            <p:strVal val="#ppt_x"/>
                                          </p:val>
                                        </p:tav>
                                        <p:tav tm="100000">
                                          <p:val>
                                            <p:strVal val="#ppt_x"/>
                                          </p:val>
                                        </p:tav>
                                      </p:tavLst>
                                    </p:anim>
                                    <p:anim calcmode="lin" valueType="num">
                                      <p:cBhvr additive="base">
                                        <p:cTn id="2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1+#ppt_h/2"/>
                                          </p:val>
                                        </p:tav>
                                        <p:tav tm="100000">
                                          <p:val>
                                            <p:strVal val="#ppt_y"/>
                                          </p:val>
                                        </p:tav>
                                      </p:tavLst>
                                    </p:anim>
                                  </p:childTnLst>
                                </p:cTn>
                              </p:par>
                              <p:par>
                                <p:cTn id="39" presetID="2" presetClass="exit" presetSubtype="4" fill="hold" grpId="1" nodeType="withEffect">
                                  <p:stCondLst>
                                    <p:cond delay="0"/>
                                  </p:stCondLst>
                                  <p:childTnLst>
                                    <p:anim calcmode="lin" valueType="num">
                                      <p:cBhvr additive="base">
                                        <p:cTn id="40" dur="500"/>
                                        <p:tgtEl>
                                          <p:spTgt spid="26"/>
                                        </p:tgtEl>
                                        <p:attrNameLst>
                                          <p:attrName>ppt_x</p:attrName>
                                        </p:attrNameLst>
                                      </p:cBhvr>
                                      <p:tavLst>
                                        <p:tav tm="0">
                                          <p:val>
                                            <p:strVal val="ppt_x"/>
                                          </p:val>
                                        </p:tav>
                                        <p:tav tm="100000">
                                          <p:val>
                                            <p:strVal val="ppt_x"/>
                                          </p:val>
                                        </p:tav>
                                      </p:tavLst>
                                    </p:anim>
                                    <p:anim calcmode="lin" valueType="num">
                                      <p:cBhvr additive="base">
                                        <p:cTn id="41" dur="500"/>
                                        <p:tgtEl>
                                          <p:spTgt spid="26"/>
                                        </p:tgtEl>
                                        <p:attrNameLst>
                                          <p:attrName>ppt_y</p:attrName>
                                        </p:attrNameLst>
                                      </p:cBhvr>
                                      <p:tavLst>
                                        <p:tav tm="0">
                                          <p:val>
                                            <p:strVal val="ppt_y"/>
                                          </p:val>
                                        </p:tav>
                                        <p:tav tm="100000">
                                          <p:val>
                                            <p:strVal val="1+ppt_h/2"/>
                                          </p:val>
                                        </p:tav>
                                      </p:tavLst>
                                    </p:anim>
                                    <p:set>
                                      <p:cBhvr>
                                        <p:cTn id="42" dur="1" fill="hold">
                                          <p:stCondLst>
                                            <p:cond delay="499"/>
                                          </p:stCondLst>
                                        </p:cTn>
                                        <p:tgtEl>
                                          <p:spTgt spid="2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5"/>
                                        </p:tgtEl>
                                        <p:attrNameLst>
                                          <p:attrName>style.visibility</p:attrName>
                                        </p:attrNameLst>
                                      </p:cBhvr>
                                      <p:to>
                                        <p:strVal val="visible"/>
                                      </p:to>
                                    </p:set>
                                    <p:anim calcmode="lin" valueType="num">
                                      <p:cBhvr additive="base">
                                        <p:cTn id="47" dur="500" fill="hold"/>
                                        <p:tgtEl>
                                          <p:spTgt spid="35"/>
                                        </p:tgtEl>
                                        <p:attrNameLst>
                                          <p:attrName>ppt_x</p:attrName>
                                        </p:attrNameLst>
                                      </p:cBhvr>
                                      <p:tavLst>
                                        <p:tav tm="0">
                                          <p:val>
                                            <p:strVal val="#ppt_x"/>
                                          </p:val>
                                        </p:tav>
                                        <p:tav tm="100000">
                                          <p:val>
                                            <p:strVal val="#ppt_x"/>
                                          </p:val>
                                        </p:tav>
                                      </p:tavLst>
                                    </p:anim>
                                    <p:anim calcmode="lin" valueType="num">
                                      <p:cBhvr additive="base">
                                        <p:cTn id="48"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6" grpId="0" animBg="1"/>
      <p:bldP spid="2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6502" b="16502"/>
          <a:stretch>
            <a:fillRect/>
          </a:stretch>
        </p:blipFill>
        <p:spPr/>
      </p:pic>
      <p:sp>
        <p:nvSpPr>
          <p:cNvPr id="14" name="圆角矩形 13"/>
          <p:cNvSpPr/>
          <p:nvPr/>
        </p:nvSpPr>
        <p:spPr>
          <a:xfrm>
            <a:off x="0" y="2667000"/>
            <a:ext cx="6502399" cy="1485900"/>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0" y="2777068"/>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0" y="40259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6956723" y="-1518701"/>
            <a:ext cx="4238661" cy="9325630"/>
          </a:xfrm>
          <a:prstGeom prst="rect">
            <a:avLst/>
          </a:prstGeom>
          <a:noFill/>
        </p:spPr>
        <p:txBody>
          <a:bodyPr wrap="none" rtlCol="0">
            <a:spAutoFit/>
          </a:bodyPr>
          <a:lstStyle/>
          <a:p>
            <a:r>
              <a:rPr lang="en-US" altLang="zh-CN" sz="60000" dirty="0">
                <a:solidFill>
                  <a:srgbClr val="004F8A"/>
                </a:solidFill>
              </a:rPr>
              <a:t>2</a:t>
            </a:r>
            <a:endParaRPr lang="zh-CN" altLang="en-US" sz="60000" dirty="0">
              <a:solidFill>
                <a:srgbClr val="004F8A"/>
              </a:solidFill>
            </a:endParaRPr>
          </a:p>
        </p:txBody>
      </p:sp>
      <p:sp>
        <p:nvSpPr>
          <p:cNvPr id="17" name="标题 6"/>
          <p:cNvSpPr>
            <a:spLocks noGrp="1"/>
          </p:cNvSpPr>
          <p:nvPr>
            <p:ph type="title"/>
          </p:nvPr>
        </p:nvSpPr>
        <p:spPr>
          <a:xfrm>
            <a:off x="0" y="2576811"/>
            <a:ext cx="5570071" cy="1800000"/>
          </a:xfrm>
        </p:spPr>
        <p:txBody>
          <a:bodyPr anchor="ctr">
            <a:noAutofit/>
          </a:bodyPr>
          <a:lstStyle/>
          <a:p>
            <a:r>
              <a:rPr lang="en-US" altLang="zh-CN" sz="4400" b="1" dirty="0">
                <a:latin typeface="Times New Roman" panose="02020603050405020304" pitchFamily="18" charset="0"/>
                <a:cs typeface="Times New Roman" panose="02020603050405020304" pitchFamily="18" charset="0"/>
              </a:rPr>
              <a:t>Network Pruning</a:t>
            </a:r>
            <a:endParaRPr lang="zh-CN" altLang="en-US" sz="4400" b="1" dirty="0">
              <a:latin typeface="Times New Roman" panose="02020603050405020304" pitchFamily="18" charset="0"/>
              <a:cs typeface="Times New Roman" panose="02020603050405020304" pitchFamily="18" charset="0"/>
            </a:endParaRPr>
          </a:p>
        </p:txBody>
      </p:sp>
      <p:sp>
        <p:nvSpPr>
          <p:cNvPr id="2" name="日期占位符 1">
            <a:extLst>
              <a:ext uri="{FF2B5EF4-FFF2-40B4-BE49-F238E27FC236}">
                <a16:creationId xmlns:a16="http://schemas.microsoft.com/office/drawing/2014/main" id="{6732DA5D-0224-4B56-94B8-D87C75B77EE3}"/>
              </a:ext>
            </a:extLst>
          </p:cNvPr>
          <p:cNvSpPr>
            <a:spLocks noGrp="1"/>
          </p:cNvSpPr>
          <p:nvPr>
            <p:ph type="dt" sz="half" idx="10"/>
          </p:nvPr>
        </p:nvSpPr>
        <p:spPr/>
        <p:txBody>
          <a:bodyPr/>
          <a:lstStyle/>
          <a:p>
            <a:fld id="{ED6DE713-03EF-49CB-82B5-6479EFD67C24}" type="datetime1">
              <a:rPr lang="zh-CN" altLang="en-US" smtClean="0"/>
              <a:t>2019/5/22</a:t>
            </a:fld>
            <a:endParaRPr lang="zh-CN" altLang="en-US"/>
          </a:p>
        </p:txBody>
      </p:sp>
      <p:sp>
        <p:nvSpPr>
          <p:cNvPr id="3" name="页脚占位符 2">
            <a:extLst>
              <a:ext uri="{FF2B5EF4-FFF2-40B4-BE49-F238E27FC236}">
                <a16:creationId xmlns:a16="http://schemas.microsoft.com/office/drawing/2014/main" id="{1F318027-3B25-4139-AC3C-2E6702D4CF74}"/>
              </a:ext>
            </a:extLst>
          </p:cNvPr>
          <p:cNvSpPr>
            <a:spLocks noGrp="1"/>
          </p:cNvSpPr>
          <p:nvPr>
            <p:ph type="ftr" sz="quarter" idx="11"/>
          </p:nvPr>
        </p:nvSpPr>
        <p:spPr/>
        <p:txBody>
          <a:bodyPr/>
          <a:lstStyle/>
          <a:p>
            <a:r>
              <a:rPr lang="zh-CN" altLang="en-US"/>
              <a:t>复旦类脑芯片与片上系统研究院</a:t>
            </a:r>
          </a:p>
        </p:txBody>
      </p:sp>
      <p:sp>
        <p:nvSpPr>
          <p:cNvPr id="6" name="灯片编号占位符 5">
            <a:extLst>
              <a:ext uri="{FF2B5EF4-FFF2-40B4-BE49-F238E27FC236}">
                <a16:creationId xmlns:a16="http://schemas.microsoft.com/office/drawing/2014/main" id="{CC3252B0-724B-44A5-BBB2-AA5483455326}"/>
              </a:ext>
            </a:extLst>
          </p:cNvPr>
          <p:cNvSpPr>
            <a:spLocks noGrp="1"/>
          </p:cNvSpPr>
          <p:nvPr>
            <p:ph type="sldNum" sz="quarter" idx="12"/>
          </p:nvPr>
        </p:nvSpPr>
        <p:spPr/>
        <p:txBody>
          <a:bodyPr/>
          <a:lstStyle/>
          <a:p>
            <a:fld id="{D81BC2DF-976F-4C49-92B9-E79BD60CFE9D}" type="slidenum">
              <a:rPr lang="zh-CN" altLang="en-US" smtClean="0"/>
              <a:t>15</a:t>
            </a:fld>
            <a:endParaRPr lang="zh-CN" altLang="en-US"/>
          </a:p>
        </p:txBody>
      </p:sp>
    </p:spTree>
    <p:extLst>
      <p:ext uri="{BB962C8B-B14F-4D97-AF65-F5344CB8AC3E}">
        <p14:creationId xmlns:p14="http://schemas.microsoft.com/office/powerpoint/2010/main" val="2399490099"/>
      </p:ext>
    </p:extLst>
  </p:cSld>
  <p:clrMapOvr>
    <a:masterClrMapping/>
  </p:clrMapOvr>
  <mc:AlternateContent xmlns:mc="http://schemas.openxmlformats.org/markup-compatibility/2006" xmlns:p14="http://schemas.microsoft.com/office/powerpoint/2010/main">
    <mc:Choice Requires="p14">
      <p:transition p14:dur="0" advTm="1731"/>
    </mc:Choice>
    <mc:Fallback xmlns="">
      <p:transition advTm="1731"/>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AB50E0-7165-4CD7-A49B-645B0AF2C323}"/>
              </a:ext>
            </a:extLst>
          </p:cNvPr>
          <p:cNvSpPr>
            <a:spLocks noGrp="1"/>
          </p:cNvSpPr>
          <p:nvPr>
            <p:ph type="title"/>
          </p:nvPr>
        </p:nvSpPr>
        <p:spPr/>
        <p:txBody>
          <a:bodyPr/>
          <a:lstStyle/>
          <a:p>
            <a:r>
              <a:rPr lang="en-US" altLang="zh-CN" dirty="0"/>
              <a:t>2.1 Pruning</a:t>
            </a:r>
            <a:r>
              <a:rPr lang="zh-CN" altLang="en-US" dirty="0"/>
              <a:t>：</a:t>
            </a:r>
            <a:r>
              <a:rPr lang="en-US" altLang="zh-CN" dirty="0"/>
              <a:t>Recent progress</a:t>
            </a:r>
            <a:endParaRPr lang="zh-CN" altLang="en-US" dirty="0"/>
          </a:p>
        </p:txBody>
      </p:sp>
      <p:sp>
        <p:nvSpPr>
          <p:cNvPr id="3" name="日期占位符 2">
            <a:extLst>
              <a:ext uri="{FF2B5EF4-FFF2-40B4-BE49-F238E27FC236}">
                <a16:creationId xmlns:a16="http://schemas.microsoft.com/office/drawing/2014/main" id="{632E87FF-E313-4ABB-81E6-237C5B143257}"/>
              </a:ext>
            </a:extLst>
          </p:cNvPr>
          <p:cNvSpPr>
            <a:spLocks noGrp="1"/>
          </p:cNvSpPr>
          <p:nvPr>
            <p:ph type="dt" sz="half" idx="10"/>
          </p:nvPr>
        </p:nvSpPr>
        <p:spPr/>
        <p:txBody>
          <a:bodyPr/>
          <a:lstStyle/>
          <a:p>
            <a:fld id="{D8EF6340-23BC-486F-A672-31FA66DDD70A}" type="datetime1">
              <a:rPr lang="zh-CN" altLang="en-US" smtClean="0"/>
              <a:t>2019/5/22</a:t>
            </a:fld>
            <a:endParaRPr lang="zh-CN" altLang="en-US"/>
          </a:p>
        </p:txBody>
      </p:sp>
      <p:sp>
        <p:nvSpPr>
          <p:cNvPr id="4" name="页脚占位符 3">
            <a:extLst>
              <a:ext uri="{FF2B5EF4-FFF2-40B4-BE49-F238E27FC236}">
                <a16:creationId xmlns:a16="http://schemas.microsoft.com/office/drawing/2014/main" id="{59A7740B-1D1B-4012-9FD2-1B18BBA17B02}"/>
              </a:ext>
            </a:extLst>
          </p:cNvPr>
          <p:cNvSpPr>
            <a:spLocks noGrp="1"/>
          </p:cNvSpPr>
          <p:nvPr>
            <p:ph type="ftr" sz="quarter" idx="11"/>
          </p:nvPr>
        </p:nvSpPr>
        <p:spPr/>
        <p:txBody>
          <a:bodyPr/>
          <a:lstStyle/>
          <a:p>
            <a:r>
              <a:rPr lang="zh-CN" altLang="en-US"/>
              <a:t>复旦类脑芯片与片上系统研究院</a:t>
            </a:r>
          </a:p>
        </p:txBody>
      </p:sp>
      <p:sp>
        <p:nvSpPr>
          <p:cNvPr id="5" name="灯片编号占位符 4">
            <a:extLst>
              <a:ext uri="{FF2B5EF4-FFF2-40B4-BE49-F238E27FC236}">
                <a16:creationId xmlns:a16="http://schemas.microsoft.com/office/drawing/2014/main" id="{65025F25-27D3-4A02-8FC0-BD7E12359C78}"/>
              </a:ext>
            </a:extLst>
          </p:cNvPr>
          <p:cNvSpPr>
            <a:spLocks noGrp="1"/>
          </p:cNvSpPr>
          <p:nvPr>
            <p:ph type="sldNum" sz="quarter" idx="12"/>
          </p:nvPr>
        </p:nvSpPr>
        <p:spPr/>
        <p:txBody>
          <a:bodyPr/>
          <a:lstStyle/>
          <a:p>
            <a:fld id="{D81BC2DF-976F-4C49-92B9-E79BD60CFE9D}" type="slidenum">
              <a:rPr lang="zh-CN" altLang="en-US" smtClean="0"/>
              <a:pPr/>
              <a:t>16</a:t>
            </a:fld>
            <a:r>
              <a:rPr lang="en-US" altLang="zh-CN"/>
              <a:t>/28</a:t>
            </a:r>
            <a:endParaRPr lang="zh-CN" altLang="en-US" dirty="0"/>
          </a:p>
        </p:txBody>
      </p:sp>
      <p:sp>
        <p:nvSpPr>
          <p:cNvPr id="6" name="文本框 5">
            <a:extLst>
              <a:ext uri="{FF2B5EF4-FFF2-40B4-BE49-F238E27FC236}">
                <a16:creationId xmlns:a16="http://schemas.microsoft.com/office/drawing/2014/main" id="{C3623C61-F394-47D3-BD7C-2A9A2FBF713D}"/>
              </a:ext>
            </a:extLst>
          </p:cNvPr>
          <p:cNvSpPr txBox="1"/>
          <p:nvPr/>
        </p:nvSpPr>
        <p:spPr>
          <a:xfrm>
            <a:off x="141092" y="1347537"/>
            <a:ext cx="6083719" cy="5029390"/>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en-US" altLang="zh-CN" dirty="0">
                <a:solidFill>
                  <a:schemeClr val="accent1"/>
                </a:solidFill>
                <a:latin typeface="微软雅黑" panose="020B0503020204020204" pitchFamily="34" charset="-122"/>
                <a:ea typeface="微软雅黑" panose="020B0503020204020204" pitchFamily="34" charset="-122"/>
              </a:rPr>
              <a:t>Structured pruning</a:t>
            </a:r>
            <a:r>
              <a:rPr lang="zh-CN" altLang="en-US" dirty="0">
                <a:solidFill>
                  <a:schemeClr val="accent1"/>
                </a:solidFill>
                <a:latin typeface="微软雅黑" panose="020B0503020204020204" pitchFamily="34" charset="-122"/>
                <a:ea typeface="微软雅黑" panose="020B0503020204020204" pitchFamily="34" charset="-122"/>
              </a:rPr>
              <a:t>：</a:t>
            </a:r>
            <a:endParaRPr lang="en-US" altLang="zh-CN" dirty="0">
              <a:solidFill>
                <a:schemeClr val="accent1"/>
              </a:solidFill>
              <a:latin typeface="微软雅黑" panose="020B0503020204020204" pitchFamily="34" charset="-122"/>
              <a:ea typeface="微软雅黑" panose="020B0503020204020204" pitchFamily="34" charset="-122"/>
            </a:endParaRPr>
          </a:p>
          <a:p>
            <a:pPr marL="742950" lvl="1" indent="-285750">
              <a:lnSpc>
                <a:spcPct val="150000"/>
              </a:lnSpc>
              <a:buFont typeface="微软雅黑" panose="020B0503020204020204" pitchFamily="34" charset="-122"/>
              <a:buChar char="−"/>
            </a:pPr>
            <a:r>
              <a:rPr lang="en-US" altLang="zh-CN" sz="1400" i="1" dirty="0">
                <a:latin typeface="微软雅黑" panose="020B0503020204020204" pitchFamily="34" charset="-122"/>
                <a:ea typeface="微软雅黑" panose="020B0503020204020204" pitchFamily="34" charset="-122"/>
              </a:rPr>
              <a:t>Yoon et </a:t>
            </a:r>
            <a:r>
              <a:rPr lang="en-US" altLang="zh-CN" sz="1400" i="1" dirty="0" err="1">
                <a:latin typeface="微软雅黑" panose="020B0503020204020204" pitchFamily="34" charset="-122"/>
                <a:ea typeface="微软雅黑" panose="020B0503020204020204" pitchFamily="34" charset="-122"/>
              </a:rPr>
              <a:t>al.“combined</a:t>
            </a:r>
            <a:r>
              <a:rPr lang="en-US" altLang="zh-CN" sz="1400" i="1" dirty="0">
                <a:latin typeface="微软雅黑" panose="020B0503020204020204" pitchFamily="34" charset="-122"/>
                <a:ea typeface="微软雅黑" panose="020B0503020204020204" pitchFamily="34" charset="-122"/>
              </a:rPr>
              <a:t> group and exclusive sparsity for deep </a:t>
            </a:r>
            <a:r>
              <a:rPr lang="en-US" altLang="zh-CN" sz="1400" i="1" dirty="0" err="1">
                <a:latin typeface="微软雅黑" panose="020B0503020204020204" pitchFamily="34" charset="-122"/>
                <a:ea typeface="微软雅黑" panose="020B0503020204020204" pitchFamily="34" charset="-122"/>
              </a:rPr>
              <a:t>nerual</a:t>
            </a:r>
            <a:r>
              <a:rPr lang="en-US" altLang="zh-CN" sz="1400" i="1" dirty="0">
                <a:latin typeface="微软雅黑" panose="020B0503020204020204" pitchFamily="34" charset="-122"/>
                <a:ea typeface="微软雅黑" panose="020B0503020204020204" pitchFamily="34" charset="-122"/>
              </a:rPr>
              <a:t> networks”. ICML2017</a:t>
            </a:r>
          </a:p>
          <a:p>
            <a:pPr marL="285750" indent="-285750">
              <a:lnSpc>
                <a:spcPct val="150000"/>
              </a:lnSpc>
              <a:buFont typeface="Wingdings" panose="05000000000000000000" pitchFamily="2" charset="2"/>
              <a:buChar char="p"/>
            </a:pPr>
            <a:r>
              <a:rPr lang="en-US" altLang="zh-CN" dirty="0">
                <a:solidFill>
                  <a:schemeClr val="accent1"/>
                </a:solidFill>
                <a:latin typeface="微软雅黑" panose="020B0503020204020204" pitchFamily="34" charset="-122"/>
                <a:ea typeface="微软雅黑" panose="020B0503020204020204" pitchFamily="34" charset="-122"/>
              </a:rPr>
              <a:t>Filter Pruning:</a:t>
            </a:r>
          </a:p>
          <a:p>
            <a:pPr marL="742950" lvl="1" indent="-285750">
              <a:lnSpc>
                <a:spcPct val="150000"/>
              </a:lnSpc>
              <a:buFont typeface="微软雅黑" panose="020B0503020204020204" pitchFamily="34" charset="-122"/>
              <a:buChar char="−"/>
            </a:pPr>
            <a:r>
              <a:rPr lang="en-US" altLang="zh-CN" sz="1400" i="1" dirty="0">
                <a:latin typeface="微软雅黑" panose="020B0503020204020204" pitchFamily="34" charset="-122"/>
                <a:ea typeface="微软雅黑" panose="020B0503020204020204" pitchFamily="34" charset="-122"/>
              </a:rPr>
              <a:t>Luo at al. “</a:t>
            </a:r>
            <a:r>
              <a:rPr lang="en-US" altLang="zh-CN" sz="1400" i="1" dirty="0" err="1">
                <a:latin typeface="微软雅黑" panose="020B0503020204020204" pitchFamily="34" charset="-122"/>
                <a:ea typeface="微软雅黑" panose="020B0503020204020204" pitchFamily="34" charset="-122"/>
              </a:rPr>
              <a:t>Thinet</a:t>
            </a:r>
            <a:r>
              <a:rPr lang="en-US" altLang="zh-CN" sz="1400" i="1" dirty="0">
                <a:latin typeface="微软雅黑" panose="020B0503020204020204" pitchFamily="34" charset="-122"/>
                <a:ea typeface="微软雅黑" panose="020B0503020204020204" pitchFamily="34" charset="-122"/>
              </a:rPr>
              <a:t>: A filter level pruning method for deep neural network compression”.ICCV2017</a:t>
            </a:r>
          </a:p>
          <a:p>
            <a:pPr marL="285750" indent="-285750">
              <a:lnSpc>
                <a:spcPct val="150000"/>
              </a:lnSpc>
              <a:buFont typeface="Wingdings" panose="05000000000000000000" pitchFamily="2" charset="2"/>
              <a:buChar char="p"/>
            </a:pPr>
            <a:r>
              <a:rPr lang="en-US" altLang="zh-CN" dirty="0">
                <a:solidFill>
                  <a:schemeClr val="accent1"/>
                </a:solidFill>
                <a:latin typeface="微软雅黑" panose="020B0503020204020204" pitchFamily="34" charset="-122"/>
                <a:ea typeface="微软雅黑" panose="020B0503020204020204" pitchFamily="34" charset="-122"/>
              </a:rPr>
              <a:t>Gradient Pruning</a:t>
            </a:r>
            <a:r>
              <a:rPr lang="zh-CN" altLang="en-US" dirty="0">
                <a:solidFill>
                  <a:schemeClr val="accent1"/>
                </a:solidFill>
                <a:latin typeface="微软雅黑" panose="020B0503020204020204" pitchFamily="34" charset="-122"/>
                <a:ea typeface="微软雅黑" panose="020B0503020204020204" pitchFamily="34" charset="-122"/>
              </a:rPr>
              <a:t>：</a:t>
            </a:r>
            <a:endParaRPr lang="en-US" altLang="zh-CN" dirty="0">
              <a:solidFill>
                <a:schemeClr val="accent1"/>
              </a:solidFill>
              <a:latin typeface="微软雅黑" panose="020B0503020204020204" pitchFamily="34" charset="-122"/>
              <a:ea typeface="微软雅黑" panose="020B0503020204020204" pitchFamily="34" charset="-122"/>
            </a:endParaRPr>
          </a:p>
          <a:p>
            <a:pPr marL="742950" lvl="1" indent="-285750">
              <a:lnSpc>
                <a:spcPct val="150000"/>
              </a:lnSpc>
              <a:buFont typeface="微软雅黑" panose="020B0503020204020204" pitchFamily="34" charset="-122"/>
              <a:buChar char="−"/>
            </a:pPr>
            <a:r>
              <a:rPr lang="en-US" altLang="zh-CN" sz="1400" i="1" dirty="0">
                <a:latin typeface="微软雅黑" panose="020B0503020204020204" pitchFamily="34" charset="-122"/>
                <a:ea typeface="微软雅黑" panose="020B0503020204020204" pitchFamily="34" charset="-122"/>
              </a:rPr>
              <a:t>Sun at al. “</a:t>
            </a:r>
            <a:r>
              <a:rPr lang="en-US" altLang="zh-CN" sz="1400" i="1" dirty="0" err="1">
                <a:latin typeface="微软雅黑" panose="020B0503020204020204" pitchFamily="34" charset="-122"/>
                <a:ea typeface="微软雅黑" panose="020B0503020204020204" pitchFamily="34" charset="-122"/>
              </a:rPr>
              <a:t>meProp</a:t>
            </a:r>
            <a:r>
              <a:rPr lang="en-US" altLang="zh-CN" sz="1400" i="1" dirty="0">
                <a:latin typeface="微软雅黑" panose="020B0503020204020204" pitchFamily="34" charset="-122"/>
                <a:ea typeface="微软雅黑" panose="020B0503020204020204" pitchFamily="34" charset="-122"/>
              </a:rPr>
              <a:t>: </a:t>
            </a:r>
            <a:r>
              <a:rPr lang="en-US" altLang="zh-CN" sz="1400" i="1" dirty="0" err="1">
                <a:latin typeface="微软雅黑" panose="020B0503020204020204" pitchFamily="34" charset="-122"/>
                <a:ea typeface="微软雅黑" panose="020B0503020204020204" pitchFamily="34" charset="-122"/>
              </a:rPr>
              <a:t>Sparsified</a:t>
            </a:r>
            <a:r>
              <a:rPr lang="en-US" altLang="zh-CN" sz="1400" i="1" dirty="0">
                <a:latin typeface="微软雅黑" panose="020B0503020204020204" pitchFamily="34" charset="-122"/>
                <a:ea typeface="微软雅黑" panose="020B0503020204020204" pitchFamily="34" charset="-122"/>
              </a:rPr>
              <a:t> Back Propagation for Accelerated Deep Learning with Reduced Overfitting”. ICCV2017</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en-US" altLang="zh-CN" dirty="0">
                <a:solidFill>
                  <a:schemeClr val="accent1"/>
                </a:solidFill>
                <a:latin typeface="微软雅黑" panose="020B0503020204020204" pitchFamily="34" charset="-122"/>
                <a:ea typeface="微软雅黑" panose="020B0503020204020204" pitchFamily="34" charset="-122"/>
              </a:rPr>
              <a:t>Fine-grained Pruning in a Bayesian View</a:t>
            </a:r>
            <a:r>
              <a:rPr lang="zh-CN" altLang="en-US" dirty="0">
                <a:solidFill>
                  <a:schemeClr val="accent1"/>
                </a:solidFill>
                <a:latin typeface="微软雅黑" panose="020B0503020204020204" pitchFamily="34" charset="-122"/>
                <a:ea typeface="微软雅黑" panose="020B0503020204020204" pitchFamily="34" charset="-122"/>
              </a:rPr>
              <a:t>：</a:t>
            </a:r>
            <a:endParaRPr lang="en-US" altLang="zh-CN" dirty="0">
              <a:solidFill>
                <a:schemeClr val="accent1"/>
              </a:solidFill>
              <a:latin typeface="微软雅黑" panose="020B0503020204020204" pitchFamily="34" charset="-122"/>
              <a:ea typeface="微软雅黑" panose="020B0503020204020204" pitchFamily="34" charset="-122"/>
            </a:endParaRPr>
          </a:p>
          <a:p>
            <a:pPr marL="742950" lvl="1" indent="-285750">
              <a:lnSpc>
                <a:spcPct val="150000"/>
              </a:lnSpc>
              <a:buFont typeface="微软雅黑" panose="020B0503020204020204" pitchFamily="34" charset="-122"/>
              <a:buChar char="−"/>
            </a:pPr>
            <a:r>
              <a:rPr lang="en-US" altLang="zh-CN" sz="1400" i="1" dirty="0" err="1">
                <a:latin typeface="微软雅黑" panose="020B0503020204020204" pitchFamily="34" charset="-122"/>
                <a:ea typeface="微软雅黑" panose="020B0503020204020204" pitchFamily="34" charset="-122"/>
              </a:rPr>
              <a:t>Molchanov</a:t>
            </a:r>
            <a:r>
              <a:rPr lang="en-US" altLang="zh-CN" sz="1400" i="1" dirty="0">
                <a:latin typeface="微软雅黑" panose="020B0503020204020204" pitchFamily="34" charset="-122"/>
                <a:ea typeface="微软雅黑" panose="020B0503020204020204" pitchFamily="34" charset="-122"/>
              </a:rPr>
              <a:t> at al. “Variable Dropout </a:t>
            </a:r>
            <a:r>
              <a:rPr lang="en-US" altLang="zh-CN" sz="1400" i="1" dirty="0" err="1">
                <a:latin typeface="微软雅黑" panose="020B0503020204020204" pitchFamily="34" charset="-122"/>
                <a:ea typeface="微软雅黑" panose="020B0503020204020204" pitchFamily="34" charset="-122"/>
              </a:rPr>
              <a:t>Sparisifies</a:t>
            </a:r>
            <a:r>
              <a:rPr lang="en-US" altLang="zh-CN" sz="1400" i="1" dirty="0">
                <a:latin typeface="微软雅黑" panose="020B0503020204020204" pitchFamily="34" charset="-122"/>
                <a:ea typeface="微软雅黑" panose="020B0503020204020204" pitchFamily="34" charset="-122"/>
              </a:rPr>
              <a:t> Deep </a:t>
            </a:r>
            <a:r>
              <a:rPr lang="en-US" altLang="zh-CN" sz="1400" i="1" dirty="0" err="1">
                <a:latin typeface="微软雅黑" panose="020B0503020204020204" pitchFamily="34" charset="-122"/>
                <a:ea typeface="微软雅黑" panose="020B0503020204020204" pitchFamily="34" charset="-122"/>
              </a:rPr>
              <a:t>Neraul</a:t>
            </a:r>
            <a:r>
              <a:rPr lang="en-US" altLang="zh-CN" sz="1400" i="1" dirty="0">
                <a:latin typeface="微软雅黑" panose="020B0503020204020204" pitchFamily="34" charset="-122"/>
                <a:ea typeface="微软雅黑" panose="020B0503020204020204" pitchFamily="34" charset="-122"/>
              </a:rPr>
              <a:t> Networks”. ICML2017</a:t>
            </a:r>
          </a:p>
          <a:p>
            <a:pPr marL="285750" indent="-285750">
              <a:lnSpc>
                <a:spcPct val="150000"/>
              </a:lnSpc>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6D9C7513-DB94-4F69-B044-FA97B3B2EC5C}"/>
              </a:ext>
            </a:extLst>
          </p:cNvPr>
          <p:cNvPicPr>
            <a:picLocks noChangeAspect="1"/>
          </p:cNvPicPr>
          <p:nvPr/>
        </p:nvPicPr>
        <p:blipFill>
          <a:blip r:embed="rId3"/>
          <a:stretch>
            <a:fillRect/>
          </a:stretch>
        </p:blipFill>
        <p:spPr>
          <a:xfrm>
            <a:off x="6224811" y="1484212"/>
            <a:ext cx="5843587" cy="4374326"/>
          </a:xfrm>
          <a:prstGeom prst="rect">
            <a:avLst/>
          </a:prstGeom>
        </p:spPr>
      </p:pic>
    </p:spTree>
    <p:extLst>
      <p:ext uri="{BB962C8B-B14F-4D97-AF65-F5344CB8AC3E}">
        <p14:creationId xmlns:p14="http://schemas.microsoft.com/office/powerpoint/2010/main" val="3780646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AB50E0-7165-4CD7-A49B-645B0AF2C323}"/>
              </a:ext>
            </a:extLst>
          </p:cNvPr>
          <p:cNvSpPr>
            <a:spLocks noGrp="1"/>
          </p:cNvSpPr>
          <p:nvPr>
            <p:ph type="title"/>
          </p:nvPr>
        </p:nvSpPr>
        <p:spPr/>
        <p:txBody>
          <a:bodyPr/>
          <a:lstStyle/>
          <a:p>
            <a:r>
              <a:rPr lang="en-US" altLang="zh-CN" dirty="0"/>
              <a:t>2.2 Pruning</a:t>
            </a:r>
            <a:r>
              <a:rPr lang="zh-CN" altLang="en-US" dirty="0"/>
              <a:t>：范数</a:t>
            </a:r>
          </a:p>
        </p:txBody>
      </p:sp>
      <p:sp>
        <p:nvSpPr>
          <p:cNvPr id="3" name="日期占位符 2">
            <a:extLst>
              <a:ext uri="{FF2B5EF4-FFF2-40B4-BE49-F238E27FC236}">
                <a16:creationId xmlns:a16="http://schemas.microsoft.com/office/drawing/2014/main" id="{632E87FF-E313-4ABB-81E6-237C5B14325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8EF6340-23BC-486F-A672-31FA66DDD70A}" type="datetime1">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軟正黑體"/>
                <a:cs typeface="+mn-cs"/>
              </a:rPr>
              <a:pPr marL="0" marR="0" lvl="0" indent="0" algn="l" defTabSz="914400" rtl="0" eaLnBrk="1" fontAlgn="auto" latinLnBrk="0" hangingPunct="1">
                <a:lnSpc>
                  <a:spcPct val="100000"/>
                </a:lnSpc>
                <a:spcBef>
                  <a:spcPts val="0"/>
                </a:spcBef>
                <a:spcAft>
                  <a:spcPts val="0"/>
                </a:spcAft>
                <a:buClrTx/>
                <a:buSzTx/>
                <a:buFontTx/>
                <a:buNone/>
                <a:tabLst/>
                <a:defRPr/>
              </a:pPr>
              <a:t>2019/5/22</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軟正黑體"/>
              <a:cs typeface="+mn-cs"/>
            </a:endParaRPr>
          </a:p>
        </p:txBody>
      </p:sp>
      <p:sp>
        <p:nvSpPr>
          <p:cNvPr id="4" name="页脚占位符 3">
            <a:extLst>
              <a:ext uri="{FF2B5EF4-FFF2-40B4-BE49-F238E27FC236}">
                <a16:creationId xmlns:a16="http://schemas.microsoft.com/office/drawing/2014/main" id="{59A7740B-1D1B-4012-9FD2-1B18BBA17B0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微軟正黑體"/>
                <a:cs typeface="+mn-cs"/>
              </a:rPr>
              <a:t>复旦类脑芯片与片上系统研究院</a:t>
            </a:r>
          </a:p>
        </p:txBody>
      </p:sp>
      <p:sp>
        <p:nvSpPr>
          <p:cNvPr id="5" name="灯片编号占位符 4">
            <a:extLst>
              <a:ext uri="{FF2B5EF4-FFF2-40B4-BE49-F238E27FC236}">
                <a16:creationId xmlns:a16="http://schemas.microsoft.com/office/drawing/2014/main" id="{65025F25-27D3-4A02-8FC0-BD7E12359C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1BC2DF-976F-4C49-92B9-E79BD60CFE9D}"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軟正黑體"/>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r>
              <a:rPr kumimoji="0" lang="en-US" altLang="zh-CN" sz="1200" b="0" i="0" u="none" strike="noStrike" kern="1200" cap="none" spc="0" normalizeH="0" baseline="0" noProof="0">
                <a:ln>
                  <a:noFill/>
                </a:ln>
                <a:solidFill>
                  <a:prstClr val="black">
                    <a:tint val="75000"/>
                  </a:prstClr>
                </a:solidFill>
                <a:effectLst/>
                <a:uLnTx/>
                <a:uFillTx/>
                <a:latin typeface="Calibri"/>
                <a:ea typeface="微軟正黑體"/>
                <a:cs typeface="+mn-cs"/>
              </a:rPr>
              <a:t>/28</a:t>
            </a:r>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微軟正黑體"/>
              <a:cs typeface="+mn-cs"/>
            </a:endParaRPr>
          </a:p>
        </p:txBody>
      </p:sp>
      <p:sp>
        <p:nvSpPr>
          <p:cNvPr id="18" name="文本框 17">
            <a:extLst>
              <a:ext uri="{FF2B5EF4-FFF2-40B4-BE49-F238E27FC236}">
                <a16:creationId xmlns:a16="http://schemas.microsoft.com/office/drawing/2014/main" id="{42F0683D-3852-4CAC-88C7-C8184FF8219F}"/>
              </a:ext>
            </a:extLst>
          </p:cNvPr>
          <p:cNvSpPr txBox="1"/>
          <p:nvPr/>
        </p:nvSpPr>
        <p:spPr>
          <a:xfrm>
            <a:off x="1308100" y="1550833"/>
            <a:ext cx="5175396" cy="369332"/>
          </a:xfrm>
          <a:prstGeom prst="rect">
            <a:avLst/>
          </a:prstGeom>
          <a:noFill/>
        </p:spPr>
        <p:txBody>
          <a:bodyPr wrap="square" rtlCol="0">
            <a:spAutoFit/>
          </a:bodyPr>
          <a:lstStyle/>
          <a:p>
            <a:pPr marL="285750" indent="-285750" algn="l">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矩阵的</a:t>
            </a:r>
            <a:r>
              <a:rPr lang="en-US" altLang="zh-CN" dirty="0">
                <a:latin typeface="微软雅黑" panose="020B0503020204020204" pitchFamily="34" charset="-122"/>
                <a:ea typeface="微软雅黑" panose="020B0503020204020204" pitchFamily="34" charset="-122"/>
              </a:rPr>
              <a:t>L0</a:t>
            </a:r>
            <a:r>
              <a:rPr lang="zh-CN" altLang="en-US" dirty="0">
                <a:latin typeface="微软雅黑" panose="020B0503020204020204" pitchFamily="34" charset="-122"/>
                <a:ea typeface="微软雅黑" panose="020B0503020204020204" pitchFamily="34" charset="-122"/>
              </a:rPr>
              <a:t>范数：矩阵的非</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元素的个数</a:t>
            </a:r>
            <a:endParaRPr lang="en-US" altLang="zh-CN"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E422CD5E-D0F1-4DB5-BB1A-0DC2420A82B6}"/>
              </a:ext>
            </a:extLst>
          </p:cNvPr>
          <p:cNvSpPr txBox="1"/>
          <p:nvPr/>
        </p:nvSpPr>
        <p:spPr>
          <a:xfrm>
            <a:off x="1308100" y="2202023"/>
            <a:ext cx="8293100"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矩阵的</a:t>
            </a:r>
            <a:r>
              <a:rPr lang="en-US" altLang="zh-CN" dirty="0">
                <a:latin typeface="微软雅黑" panose="020B0503020204020204" pitchFamily="34" charset="-122"/>
                <a:ea typeface="微软雅黑" panose="020B0503020204020204" pitchFamily="34" charset="-122"/>
              </a:rPr>
              <a:t>L1</a:t>
            </a:r>
            <a:r>
              <a:rPr lang="zh-CN" altLang="en-US" dirty="0">
                <a:latin typeface="微软雅黑" panose="020B0503020204020204" pitchFamily="34" charset="-122"/>
                <a:ea typeface="微软雅黑" panose="020B0503020204020204" pitchFamily="34" charset="-122"/>
              </a:rPr>
              <a:t>范数：矩阵的每个元素绝对值之和，是</a:t>
            </a:r>
            <a:r>
              <a:rPr lang="en-US" altLang="zh-CN" dirty="0">
                <a:latin typeface="微软雅黑" panose="020B0503020204020204" pitchFamily="34" charset="-122"/>
                <a:ea typeface="微软雅黑" panose="020B0503020204020204" pitchFamily="34" charset="-122"/>
              </a:rPr>
              <a:t>L0</a:t>
            </a:r>
            <a:r>
              <a:rPr lang="zh-CN" altLang="en-US" dirty="0">
                <a:latin typeface="微软雅黑" panose="020B0503020204020204" pitchFamily="34" charset="-122"/>
                <a:ea typeface="微软雅黑" panose="020B0503020204020204" pitchFamily="34" charset="-122"/>
              </a:rPr>
              <a:t>范数的最优凸近似</a:t>
            </a:r>
            <a:endParaRPr lang="en-US" altLang="zh-CN"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9B2EF83B-D68D-4371-81E3-B572AB872380}"/>
              </a:ext>
            </a:extLst>
          </p:cNvPr>
          <p:cNvSpPr txBox="1"/>
          <p:nvPr/>
        </p:nvSpPr>
        <p:spPr>
          <a:xfrm>
            <a:off x="1308100" y="2797132"/>
            <a:ext cx="8293100"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矩阵的</a:t>
            </a:r>
            <a:r>
              <a:rPr lang="en-US" altLang="zh-CN" dirty="0">
                <a:latin typeface="微软雅黑" panose="020B0503020204020204" pitchFamily="34" charset="-122"/>
                <a:ea typeface="微软雅黑" panose="020B0503020204020204" pitchFamily="34" charset="-122"/>
              </a:rPr>
              <a:t>F</a:t>
            </a:r>
            <a:r>
              <a:rPr lang="zh-CN" altLang="en-US" dirty="0">
                <a:latin typeface="微软雅黑" panose="020B0503020204020204" pitchFamily="34" charset="-122"/>
                <a:ea typeface="微软雅黑" panose="020B0503020204020204" pitchFamily="34" charset="-122"/>
              </a:rPr>
              <a:t>范数：矩阵的各个元素平方之和再开平方根</a:t>
            </a:r>
            <a:endParaRPr lang="en-US" altLang="zh-CN"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CA6ED21C-7AB2-4828-BFF6-C3D537A20309}"/>
              </a:ext>
            </a:extLst>
          </p:cNvPr>
          <p:cNvSpPr txBox="1"/>
          <p:nvPr/>
        </p:nvSpPr>
        <p:spPr>
          <a:xfrm>
            <a:off x="1308100" y="3396405"/>
            <a:ext cx="8293100"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矩阵的</a:t>
            </a:r>
            <a:r>
              <a:rPr lang="en-US" altLang="zh-CN" dirty="0">
                <a:latin typeface="微软雅黑" panose="020B0503020204020204" pitchFamily="34" charset="-122"/>
                <a:ea typeface="微软雅黑" panose="020B0503020204020204" pitchFamily="34" charset="-122"/>
              </a:rPr>
              <a:t>L21</a:t>
            </a:r>
            <a:r>
              <a:rPr lang="zh-CN" altLang="en-US" dirty="0">
                <a:latin typeface="微软雅黑" panose="020B0503020204020204" pitchFamily="34" charset="-122"/>
                <a:ea typeface="微软雅黑" panose="020B0503020204020204" pitchFamily="34" charset="-122"/>
              </a:rPr>
              <a:t>范数：矩阵先以每一列为单位，求每一列的</a:t>
            </a:r>
            <a:r>
              <a:rPr lang="en-US" altLang="zh-CN" dirty="0">
                <a:latin typeface="微软雅黑" panose="020B0503020204020204" pitchFamily="34" charset="-122"/>
                <a:ea typeface="微软雅黑" panose="020B0503020204020204" pitchFamily="34" charset="-122"/>
              </a:rPr>
              <a:t>F</a:t>
            </a:r>
            <a:r>
              <a:rPr lang="zh-CN" altLang="en-US" dirty="0">
                <a:latin typeface="微软雅黑" panose="020B0503020204020204" pitchFamily="34" charset="-122"/>
                <a:ea typeface="微软雅黑" panose="020B0503020204020204" pitchFamily="34" charset="-122"/>
              </a:rPr>
              <a:t>范数（也可认为是向量的</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范数），然后再将得到的结果求</a:t>
            </a:r>
            <a:r>
              <a:rPr lang="en-US" altLang="zh-CN" dirty="0">
                <a:latin typeface="微软雅黑" panose="020B0503020204020204" pitchFamily="34" charset="-122"/>
                <a:ea typeface="微软雅黑" panose="020B0503020204020204" pitchFamily="34" charset="-122"/>
              </a:rPr>
              <a:t>L1</a:t>
            </a:r>
            <a:r>
              <a:rPr lang="zh-CN" altLang="en-US" dirty="0">
                <a:latin typeface="微软雅黑" panose="020B0503020204020204" pitchFamily="34" charset="-122"/>
                <a:ea typeface="微软雅黑" panose="020B0503020204020204" pitchFamily="34" charset="-122"/>
              </a:rPr>
              <a:t>范数（也可认为是向量的</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范数）</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1339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AB50E0-7165-4CD7-A49B-645B0AF2C323}"/>
              </a:ext>
            </a:extLst>
          </p:cNvPr>
          <p:cNvSpPr>
            <a:spLocks noGrp="1"/>
          </p:cNvSpPr>
          <p:nvPr>
            <p:ph type="title"/>
          </p:nvPr>
        </p:nvSpPr>
        <p:spPr/>
        <p:txBody>
          <a:bodyPr/>
          <a:lstStyle/>
          <a:p>
            <a:r>
              <a:rPr lang="en-US" altLang="zh-CN" dirty="0"/>
              <a:t>2.3 Pruning</a:t>
            </a:r>
            <a:r>
              <a:rPr lang="zh-CN" altLang="en-US" dirty="0"/>
              <a:t>：</a:t>
            </a:r>
            <a:r>
              <a:rPr lang="en-US" altLang="zh-CN" dirty="0"/>
              <a:t>Structured Pruning</a:t>
            </a:r>
            <a:endParaRPr lang="zh-CN" altLang="en-US" dirty="0"/>
          </a:p>
        </p:txBody>
      </p:sp>
      <p:sp>
        <p:nvSpPr>
          <p:cNvPr id="3" name="日期占位符 2">
            <a:extLst>
              <a:ext uri="{FF2B5EF4-FFF2-40B4-BE49-F238E27FC236}">
                <a16:creationId xmlns:a16="http://schemas.microsoft.com/office/drawing/2014/main" id="{632E87FF-E313-4ABB-81E6-237C5B14325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8EF6340-23BC-486F-A672-31FA66DDD70A}" type="datetime1">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軟正黑體"/>
                <a:cs typeface="+mn-cs"/>
              </a:rPr>
              <a:pPr marL="0" marR="0" lvl="0" indent="0" algn="l" defTabSz="914400" rtl="0" eaLnBrk="1" fontAlgn="auto" latinLnBrk="0" hangingPunct="1">
                <a:lnSpc>
                  <a:spcPct val="100000"/>
                </a:lnSpc>
                <a:spcBef>
                  <a:spcPts val="0"/>
                </a:spcBef>
                <a:spcAft>
                  <a:spcPts val="0"/>
                </a:spcAft>
                <a:buClrTx/>
                <a:buSzTx/>
                <a:buFontTx/>
                <a:buNone/>
                <a:tabLst/>
                <a:defRPr/>
              </a:pPr>
              <a:t>2019/5/22</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軟正黑體"/>
              <a:cs typeface="+mn-cs"/>
            </a:endParaRPr>
          </a:p>
        </p:txBody>
      </p:sp>
      <p:sp>
        <p:nvSpPr>
          <p:cNvPr id="4" name="页脚占位符 3">
            <a:extLst>
              <a:ext uri="{FF2B5EF4-FFF2-40B4-BE49-F238E27FC236}">
                <a16:creationId xmlns:a16="http://schemas.microsoft.com/office/drawing/2014/main" id="{59A7740B-1D1B-4012-9FD2-1B18BBA17B0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微軟正黑體"/>
                <a:cs typeface="+mn-cs"/>
              </a:rPr>
              <a:t>复旦类脑芯片与片上系统研究院</a:t>
            </a:r>
          </a:p>
        </p:txBody>
      </p:sp>
      <p:sp>
        <p:nvSpPr>
          <p:cNvPr id="5" name="灯片编号占位符 4">
            <a:extLst>
              <a:ext uri="{FF2B5EF4-FFF2-40B4-BE49-F238E27FC236}">
                <a16:creationId xmlns:a16="http://schemas.microsoft.com/office/drawing/2014/main" id="{65025F25-27D3-4A02-8FC0-BD7E12359C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1BC2DF-976F-4C49-92B9-E79BD60CFE9D}"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軟正黑體"/>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r>
              <a:rPr kumimoji="0" lang="en-US" altLang="zh-CN" sz="1200" b="0" i="0" u="none" strike="noStrike" kern="1200" cap="none" spc="0" normalizeH="0" baseline="0" noProof="0">
                <a:ln>
                  <a:noFill/>
                </a:ln>
                <a:solidFill>
                  <a:prstClr val="black">
                    <a:tint val="75000"/>
                  </a:prstClr>
                </a:solidFill>
                <a:effectLst/>
                <a:uLnTx/>
                <a:uFillTx/>
                <a:latin typeface="Calibri"/>
                <a:ea typeface="微軟正黑體"/>
                <a:cs typeface="+mn-cs"/>
              </a:rPr>
              <a:t>/28</a:t>
            </a:r>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微軟正黑體"/>
              <a:cs typeface="+mn-cs"/>
            </a:endParaRPr>
          </a:p>
        </p:txBody>
      </p:sp>
      <p:sp>
        <p:nvSpPr>
          <p:cNvPr id="9" name="文本框 8">
            <a:extLst>
              <a:ext uri="{FF2B5EF4-FFF2-40B4-BE49-F238E27FC236}">
                <a16:creationId xmlns:a16="http://schemas.microsoft.com/office/drawing/2014/main" id="{C758312D-2132-4EF9-B78B-26894F8DF115}"/>
              </a:ext>
            </a:extLst>
          </p:cNvPr>
          <p:cNvSpPr txBox="1"/>
          <p:nvPr/>
        </p:nvSpPr>
        <p:spPr>
          <a:xfrm>
            <a:off x="1331495" y="5647824"/>
            <a:ext cx="91600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Yoon et al. “Combined Group and Exclusive </a:t>
            </a:r>
            <a:r>
              <a:rPr kumimoji="0" lang="en-US" altLang="zh-CN" sz="1600" b="0" i="1"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Sparity</a:t>
            </a:r>
            <a:r>
              <a:rPr kumimoji="0" lang="en-US" altLang="zh-CN" sz="16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for Deep </a:t>
            </a:r>
            <a:r>
              <a:rPr kumimoji="0" lang="en-US" altLang="zh-CN" sz="1600" b="0" i="1"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Nerrual</a:t>
            </a:r>
            <a:r>
              <a:rPr kumimoji="0" lang="en-US" altLang="zh-CN" sz="16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Networks”,ICML2017</a:t>
            </a:r>
            <a:endParaRPr kumimoji="0" lang="zh-CN" altLang="en-US" sz="16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17" name="组合 16">
            <a:extLst>
              <a:ext uri="{FF2B5EF4-FFF2-40B4-BE49-F238E27FC236}">
                <a16:creationId xmlns:a16="http://schemas.microsoft.com/office/drawing/2014/main" id="{F4B0F7A5-D85B-4699-9C0A-9325489C48B2}"/>
              </a:ext>
            </a:extLst>
          </p:cNvPr>
          <p:cNvGrpSpPr/>
          <p:nvPr/>
        </p:nvGrpSpPr>
        <p:grpSpPr>
          <a:xfrm>
            <a:off x="1331495" y="1347537"/>
            <a:ext cx="8822155" cy="1422423"/>
            <a:chOff x="1331495" y="1347537"/>
            <a:chExt cx="8822155" cy="1422423"/>
          </a:xfrm>
        </p:grpSpPr>
        <p:sp>
          <p:nvSpPr>
            <p:cNvPr id="6" name="文本框 5">
              <a:extLst>
                <a:ext uri="{FF2B5EF4-FFF2-40B4-BE49-F238E27FC236}">
                  <a16:creationId xmlns:a16="http://schemas.microsoft.com/office/drawing/2014/main" id="{C3623C61-F394-47D3-BD7C-2A9A2FBF713D}"/>
                </a:ext>
              </a:extLst>
            </p:cNvPr>
            <p:cNvSpPr txBox="1"/>
            <p:nvPr/>
          </p:nvSpPr>
          <p:spPr>
            <a:xfrm>
              <a:off x="1331495" y="1347537"/>
              <a:ext cx="8021052"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Group Sparsity</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a:extLst>
                <a:ext uri="{FF2B5EF4-FFF2-40B4-BE49-F238E27FC236}">
                  <a16:creationId xmlns:a16="http://schemas.microsoft.com/office/drawing/2014/main" id="{139EB213-0AF5-4C68-AA52-80C2E80AAC95}"/>
                </a:ext>
              </a:extLst>
            </p:cNvPr>
            <p:cNvPicPr>
              <a:picLocks noChangeAspect="1"/>
            </p:cNvPicPr>
            <p:nvPr/>
          </p:nvPicPr>
          <p:blipFill>
            <a:blip r:embed="rId3"/>
            <a:stretch>
              <a:fillRect/>
            </a:stretch>
          </p:blipFill>
          <p:spPr>
            <a:xfrm>
              <a:off x="1725278" y="1790079"/>
              <a:ext cx="4973638" cy="979881"/>
            </a:xfrm>
            <a:prstGeom prst="rect">
              <a:avLst/>
            </a:prstGeom>
          </p:spPr>
        </p:pic>
        <p:pic>
          <p:nvPicPr>
            <p:cNvPr id="12" name="图片 11">
              <a:extLst>
                <a:ext uri="{FF2B5EF4-FFF2-40B4-BE49-F238E27FC236}">
                  <a16:creationId xmlns:a16="http://schemas.microsoft.com/office/drawing/2014/main" id="{12C4C746-D90D-43D5-8D28-47E3D00B5B76}"/>
                </a:ext>
              </a:extLst>
            </p:cNvPr>
            <p:cNvPicPr>
              <a:picLocks noChangeAspect="1"/>
            </p:cNvPicPr>
            <p:nvPr/>
          </p:nvPicPr>
          <p:blipFill>
            <a:blip r:embed="rId4"/>
            <a:stretch>
              <a:fillRect/>
            </a:stretch>
          </p:blipFill>
          <p:spPr>
            <a:xfrm>
              <a:off x="8162925" y="1489791"/>
              <a:ext cx="1990725" cy="1209675"/>
            </a:xfrm>
            <a:prstGeom prst="rect">
              <a:avLst/>
            </a:prstGeom>
          </p:spPr>
        </p:pic>
      </p:grpSp>
      <p:pic>
        <p:nvPicPr>
          <p:cNvPr id="15" name="图片 14">
            <a:extLst>
              <a:ext uri="{FF2B5EF4-FFF2-40B4-BE49-F238E27FC236}">
                <a16:creationId xmlns:a16="http://schemas.microsoft.com/office/drawing/2014/main" id="{1AC1F8F7-AFA9-4FD6-9AA2-85AE54492B0E}"/>
              </a:ext>
            </a:extLst>
          </p:cNvPr>
          <p:cNvPicPr>
            <a:picLocks noChangeAspect="1"/>
          </p:cNvPicPr>
          <p:nvPr/>
        </p:nvPicPr>
        <p:blipFill rotWithShape="1">
          <a:blip r:embed="rId5"/>
          <a:srcRect t="8927"/>
          <a:stretch/>
        </p:blipFill>
        <p:spPr>
          <a:xfrm>
            <a:off x="1517316" y="4747322"/>
            <a:ext cx="6039184" cy="775281"/>
          </a:xfrm>
          <a:prstGeom prst="rect">
            <a:avLst/>
          </a:prstGeom>
          <a:ln>
            <a:solidFill>
              <a:schemeClr val="accent5"/>
            </a:solidFill>
          </a:ln>
        </p:spPr>
      </p:pic>
      <p:grpSp>
        <p:nvGrpSpPr>
          <p:cNvPr id="18" name="组合 17">
            <a:extLst>
              <a:ext uri="{FF2B5EF4-FFF2-40B4-BE49-F238E27FC236}">
                <a16:creationId xmlns:a16="http://schemas.microsoft.com/office/drawing/2014/main" id="{490FD105-295B-4B56-AF11-BBA3283345DC}"/>
              </a:ext>
            </a:extLst>
          </p:cNvPr>
          <p:cNvGrpSpPr/>
          <p:nvPr/>
        </p:nvGrpSpPr>
        <p:grpSpPr>
          <a:xfrm>
            <a:off x="1331495" y="2913489"/>
            <a:ext cx="8765005" cy="1470413"/>
            <a:chOff x="1331495" y="2913489"/>
            <a:chExt cx="8765005" cy="1470413"/>
          </a:xfrm>
        </p:grpSpPr>
        <p:pic>
          <p:nvPicPr>
            <p:cNvPr id="13" name="图片 12">
              <a:extLst>
                <a:ext uri="{FF2B5EF4-FFF2-40B4-BE49-F238E27FC236}">
                  <a16:creationId xmlns:a16="http://schemas.microsoft.com/office/drawing/2014/main" id="{8B7AD62F-1947-448E-BD1E-4E5E416DC9CD}"/>
                </a:ext>
              </a:extLst>
            </p:cNvPr>
            <p:cNvPicPr>
              <a:picLocks noChangeAspect="1"/>
            </p:cNvPicPr>
            <p:nvPr/>
          </p:nvPicPr>
          <p:blipFill>
            <a:blip r:embed="rId6"/>
            <a:stretch>
              <a:fillRect/>
            </a:stretch>
          </p:blipFill>
          <p:spPr>
            <a:xfrm>
              <a:off x="1725278" y="3329421"/>
              <a:ext cx="5219699" cy="985635"/>
            </a:xfrm>
            <a:prstGeom prst="rect">
              <a:avLst/>
            </a:prstGeom>
          </p:spPr>
        </p:pic>
        <p:pic>
          <p:nvPicPr>
            <p:cNvPr id="14" name="图片 13">
              <a:extLst>
                <a:ext uri="{FF2B5EF4-FFF2-40B4-BE49-F238E27FC236}">
                  <a16:creationId xmlns:a16="http://schemas.microsoft.com/office/drawing/2014/main" id="{19B46474-722E-471B-9193-AD92AB47C6DA}"/>
                </a:ext>
              </a:extLst>
            </p:cNvPr>
            <p:cNvPicPr>
              <a:picLocks noChangeAspect="1"/>
            </p:cNvPicPr>
            <p:nvPr/>
          </p:nvPicPr>
          <p:blipFill>
            <a:blip r:embed="rId7"/>
            <a:stretch>
              <a:fillRect/>
            </a:stretch>
          </p:blipFill>
          <p:spPr>
            <a:xfrm>
              <a:off x="8162925" y="3212327"/>
              <a:ext cx="1933575" cy="1171575"/>
            </a:xfrm>
            <a:prstGeom prst="rect">
              <a:avLst/>
            </a:prstGeom>
          </p:spPr>
        </p:pic>
        <p:sp>
          <p:nvSpPr>
            <p:cNvPr id="16" name="文本框 15">
              <a:extLst>
                <a:ext uri="{FF2B5EF4-FFF2-40B4-BE49-F238E27FC236}">
                  <a16:creationId xmlns:a16="http://schemas.microsoft.com/office/drawing/2014/main" id="{851E8666-91A2-4DEF-A8A9-D4EDC31D8B4D}"/>
                </a:ext>
              </a:extLst>
            </p:cNvPr>
            <p:cNvSpPr txBox="1"/>
            <p:nvPr/>
          </p:nvSpPr>
          <p:spPr>
            <a:xfrm>
              <a:off x="1331495" y="2913489"/>
              <a:ext cx="8021052"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Exclusive Sparsity</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3321744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AB50E0-7165-4CD7-A49B-645B0AF2C323}"/>
              </a:ext>
            </a:extLst>
          </p:cNvPr>
          <p:cNvSpPr>
            <a:spLocks noGrp="1"/>
          </p:cNvSpPr>
          <p:nvPr>
            <p:ph type="title"/>
          </p:nvPr>
        </p:nvSpPr>
        <p:spPr/>
        <p:txBody>
          <a:bodyPr/>
          <a:lstStyle/>
          <a:p>
            <a:r>
              <a:rPr lang="en-US" altLang="zh-CN" dirty="0"/>
              <a:t>2.4 Pruning</a:t>
            </a:r>
            <a:r>
              <a:rPr lang="zh-CN" altLang="en-US" dirty="0"/>
              <a:t>：</a:t>
            </a:r>
            <a:r>
              <a:rPr lang="en-US" altLang="zh-CN" dirty="0"/>
              <a:t>Network Slimming</a:t>
            </a:r>
            <a:endParaRPr lang="zh-CN" altLang="en-US" dirty="0"/>
          </a:p>
        </p:txBody>
      </p:sp>
      <p:sp>
        <p:nvSpPr>
          <p:cNvPr id="3" name="日期占位符 2">
            <a:extLst>
              <a:ext uri="{FF2B5EF4-FFF2-40B4-BE49-F238E27FC236}">
                <a16:creationId xmlns:a16="http://schemas.microsoft.com/office/drawing/2014/main" id="{632E87FF-E313-4ABB-81E6-237C5B14325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8EF6340-23BC-486F-A672-31FA66DDD70A}" type="datetime1">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軟正黑體"/>
                <a:cs typeface="+mn-cs"/>
              </a:rPr>
              <a:pPr marL="0" marR="0" lvl="0" indent="0" algn="l" defTabSz="914400" rtl="0" eaLnBrk="1" fontAlgn="auto" latinLnBrk="0" hangingPunct="1">
                <a:lnSpc>
                  <a:spcPct val="100000"/>
                </a:lnSpc>
                <a:spcBef>
                  <a:spcPts val="0"/>
                </a:spcBef>
                <a:spcAft>
                  <a:spcPts val="0"/>
                </a:spcAft>
                <a:buClrTx/>
                <a:buSzTx/>
                <a:buFontTx/>
                <a:buNone/>
                <a:tabLst/>
                <a:defRPr/>
              </a:pPr>
              <a:t>2019/5/22</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軟正黑體"/>
              <a:cs typeface="+mn-cs"/>
            </a:endParaRPr>
          </a:p>
        </p:txBody>
      </p:sp>
      <p:sp>
        <p:nvSpPr>
          <p:cNvPr id="4" name="页脚占位符 3">
            <a:extLst>
              <a:ext uri="{FF2B5EF4-FFF2-40B4-BE49-F238E27FC236}">
                <a16:creationId xmlns:a16="http://schemas.microsoft.com/office/drawing/2014/main" id="{59A7740B-1D1B-4012-9FD2-1B18BBA17B0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微軟正黑體"/>
                <a:cs typeface="+mn-cs"/>
              </a:rPr>
              <a:t>复旦类脑芯片与片上系统研究院</a:t>
            </a:r>
          </a:p>
        </p:txBody>
      </p:sp>
      <p:sp>
        <p:nvSpPr>
          <p:cNvPr id="5" name="灯片编号占位符 4">
            <a:extLst>
              <a:ext uri="{FF2B5EF4-FFF2-40B4-BE49-F238E27FC236}">
                <a16:creationId xmlns:a16="http://schemas.microsoft.com/office/drawing/2014/main" id="{65025F25-27D3-4A02-8FC0-BD7E12359C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1BC2DF-976F-4C49-92B9-E79BD60CFE9D}"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軟正黑體"/>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r>
              <a:rPr kumimoji="0" lang="en-US" altLang="zh-CN" sz="1200" b="0" i="0" u="none" strike="noStrike" kern="1200" cap="none" spc="0" normalizeH="0" baseline="0" noProof="0">
                <a:ln>
                  <a:noFill/>
                </a:ln>
                <a:solidFill>
                  <a:prstClr val="black">
                    <a:tint val="75000"/>
                  </a:prstClr>
                </a:solidFill>
                <a:effectLst/>
                <a:uLnTx/>
                <a:uFillTx/>
                <a:latin typeface="Calibri"/>
                <a:ea typeface="微軟正黑體"/>
                <a:cs typeface="+mn-cs"/>
              </a:rPr>
              <a:t>/28</a:t>
            </a:r>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微軟正黑體"/>
              <a:cs typeface="+mn-cs"/>
            </a:endParaRPr>
          </a:p>
        </p:txBody>
      </p:sp>
      <p:sp>
        <p:nvSpPr>
          <p:cNvPr id="6" name="文本框 5">
            <a:extLst>
              <a:ext uri="{FF2B5EF4-FFF2-40B4-BE49-F238E27FC236}">
                <a16:creationId xmlns:a16="http://schemas.microsoft.com/office/drawing/2014/main" id="{C3623C61-F394-47D3-BD7C-2A9A2FBF713D}"/>
              </a:ext>
            </a:extLst>
          </p:cNvPr>
          <p:cNvSpPr txBox="1"/>
          <p:nvPr/>
        </p:nvSpPr>
        <p:spPr>
          <a:xfrm>
            <a:off x="1331495" y="1347537"/>
            <a:ext cx="8021052" cy="14773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Associate a scaling factor with each channel</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Impose sparsity regularization on these scaling factors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Prune those channels with small scaling factors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7EFB86DB-F795-4771-B375-1DBFA8BB7A16}"/>
              </a:ext>
            </a:extLst>
          </p:cNvPr>
          <p:cNvSpPr txBox="1"/>
          <p:nvPr/>
        </p:nvSpPr>
        <p:spPr>
          <a:xfrm>
            <a:off x="1331495" y="5647824"/>
            <a:ext cx="916004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Liu et al. “Learning efficient convolutional networks through network slimming”,ICCV2017</a:t>
            </a:r>
            <a:endParaRPr kumimoji="0" lang="zh-CN" altLang="en-US" sz="16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8" name="图片 7">
            <a:extLst>
              <a:ext uri="{FF2B5EF4-FFF2-40B4-BE49-F238E27FC236}">
                <a16:creationId xmlns:a16="http://schemas.microsoft.com/office/drawing/2014/main" id="{7B6A6479-6682-4B31-B168-B6D3E89B846D}"/>
              </a:ext>
            </a:extLst>
          </p:cNvPr>
          <p:cNvPicPr>
            <a:picLocks noChangeAspect="1"/>
          </p:cNvPicPr>
          <p:nvPr/>
        </p:nvPicPr>
        <p:blipFill>
          <a:blip r:embed="rId3"/>
          <a:stretch>
            <a:fillRect/>
          </a:stretch>
        </p:blipFill>
        <p:spPr>
          <a:xfrm>
            <a:off x="1331495" y="2658853"/>
            <a:ext cx="8319043" cy="2301012"/>
          </a:xfrm>
          <a:prstGeom prst="rect">
            <a:avLst/>
          </a:prstGeom>
        </p:spPr>
      </p:pic>
    </p:spTree>
    <p:extLst>
      <p:ext uri="{BB962C8B-B14F-4D97-AF65-F5344CB8AC3E}">
        <p14:creationId xmlns:p14="http://schemas.microsoft.com/office/powerpoint/2010/main" val="3406162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6502" b="16502"/>
          <a:stretch>
            <a:fillRect/>
          </a:stretch>
        </p:blipFill>
        <p:spPr/>
      </p:pic>
      <p:sp>
        <p:nvSpPr>
          <p:cNvPr id="14" name="圆角矩形 13"/>
          <p:cNvSpPr/>
          <p:nvPr/>
        </p:nvSpPr>
        <p:spPr>
          <a:xfrm>
            <a:off x="0" y="2667000"/>
            <a:ext cx="6502399" cy="1485900"/>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0" y="2777068"/>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0" y="40259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6956723" y="-1518701"/>
            <a:ext cx="4238661" cy="9325630"/>
          </a:xfrm>
          <a:prstGeom prst="rect">
            <a:avLst/>
          </a:prstGeom>
          <a:noFill/>
        </p:spPr>
        <p:txBody>
          <a:bodyPr wrap="none" rtlCol="0">
            <a:spAutoFit/>
          </a:bodyPr>
          <a:lstStyle/>
          <a:p>
            <a:r>
              <a:rPr lang="en-US" altLang="zh-CN" sz="60000" dirty="0">
                <a:solidFill>
                  <a:srgbClr val="004F8A"/>
                </a:solidFill>
              </a:rPr>
              <a:t>0</a:t>
            </a:r>
            <a:endParaRPr lang="zh-CN" altLang="en-US" sz="60000" dirty="0">
              <a:solidFill>
                <a:srgbClr val="004F8A"/>
              </a:solidFill>
            </a:endParaRPr>
          </a:p>
        </p:txBody>
      </p:sp>
      <p:sp>
        <p:nvSpPr>
          <p:cNvPr id="17" name="标题 6"/>
          <p:cNvSpPr>
            <a:spLocks noGrp="1"/>
          </p:cNvSpPr>
          <p:nvPr>
            <p:ph type="title"/>
          </p:nvPr>
        </p:nvSpPr>
        <p:spPr>
          <a:xfrm>
            <a:off x="0" y="2576811"/>
            <a:ext cx="5570071" cy="1800000"/>
          </a:xfrm>
        </p:spPr>
        <p:txBody>
          <a:bodyPr anchor="ctr">
            <a:noAutofit/>
          </a:bodyPr>
          <a:lstStyle/>
          <a:p>
            <a:r>
              <a:rPr lang="en-US" altLang="zh-CN" sz="4400" b="1" dirty="0">
                <a:latin typeface="Times New Roman" panose="02020603050405020304" pitchFamily="18" charset="0"/>
                <a:cs typeface="Times New Roman" panose="02020603050405020304" pitchFamily="18" charset="0"/>
              </a:rPr>
              <a:t>Motivation</a:t>
            </a:r>
            <a:endParaRPr lang="zh-CN" altLang="en-US" sz="4400" b="1" dirty="0">
              <a:latin typeface="Times New Roman" panose="02020603050405020304" pitchFamily="18" charset="0"/>
              <a:cs typeface="Times New Roman" panose="02020603050405020304" pitchFamily="18" charset="0"/>
            </a:endParaRPr>
          </a:p>
        </p:txBody>
      </p:sp>
      <p:sp>
        <p:nvSpPr>
          <p:cNvPr id="2" name="日期占位符 1">
            <a:extLst>
              <a:ext uri="{FF2B5EF4-FFF2-40B4-BE49-F238E27FC236}">
                <a16:creationId xmlns:a16="http://schemas.microsoft.com/office/drawing/2014/main" id="{F6F17769-9A93-4829-94BB-4BC3412AA7A9}"/>
              </a:ext>
            </a:extLst>
          </p:cNvPr>
          <p:cNvSpPr>
            <a:spLocks noGrp="1"/>
          </p:cNvSpPr>
          <p:nvPr>
            <p:ph type="dt" sz="half" idx="10"/>
          </p:nvPr>
        </p:nvSpPr>
        <p:spPr/>
        <p:txBody>
          <a:bodyPr/>
          <a:lstStyle/>
          <a:p>
            <a:fld id="{7169547F-F518-414C-843A-68158BCF56F1}" type="datetime1">
              <a:rPr lang="zh-CN" altLang="en-US" smtClean="0"/>
              <a:t>2019/5/22</a:t>
            </a:fld>
            <a:endParaRPr lang="zh-CN" altLang="en-US"/>
          </a:p>
        </p:txBody>
      </p:sp>
      <p:sp>
        <p:nvSpPr>
          <p:cNvPr id="3" name="页脚占位符 2">
            <a:extLst>
              <a:ext uri="{FF2B5EF4-FFF2-40B4-BE49-F238E27FC236}">
                <a16:creationId xmlns:a16="http://schemas.microsoft.com/office/drawing/2014/main" id="{98F6330C-4363-4FAD-AA28-7C248080445B}"/>
              </a:ext>
            </a:extLst>
          </p:cNvPr>
          <p:cNvSpPr>
            <a:spLocks noGrp="1"/>
          </p:cNvSpPr>
          <p:nvPr>
            <p:ph type="ftr" sz="quarter" idx="11"/>
          </p:nvPr>
        </p:nvSpPr>
        <p:spPr/>
        <p:txBody>
          <a:bodyPr/>
          <a:lstStyle/>
          <a:p>
            <a:r>
              <a:rPr lang="zh-CN" altLang="en-US"/>
              <a:t>复旦类脑芯片与片上系统研究院</a:t>
            </a:r>
          </a:p>
        </p:txBody>
      </p:sp>
      <p:sp>
        <p:nvSpPr>
          <p:cNvPr id="6" name="灯片编号占位符 5">
            <a:extLst>
              <a:ext uri="{FF2B5EF4-FFF2-40B4-BE49-F238E27FC236}">
                <a16:creationId xmlns:a16="http://schemas.microsoft.com/office/drawing/2014/main" id="{EFA20420-8722-4817-A18B-E683D19C2D0A}"/>
              </a:ext>
            </a:extLst>
          </p:cNvPr>
          <p:cNvSpPr>
            <a:spLocks noGrp="1"/>
          </p:cNvSpPr>
          <p:nvPr>
            <p:ph type="sldNum" sz="quarter" idx="12"/>
          </p:nvPr>
        </p:nvSpPr>
        <p:spPr/>
        <p:txBody>
          <a:bodyPr/>
          <a:lstStyle/>
          <a:p>
            <a:fld id="{D81BC2DF-976F-4C49-92B9-E79BD60CFE9D}" type="slidenum">
              <a:rPr lang="zh-CN" altLang="en-US" smtClean="0"/>
              <a:t>2</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1731"/>
    </mc:Choice>
    <mc:Fallback xmlns="">
      <p:transition advTm="173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6502" b="16502"/>
          <a:stretch>
            <a:fillRect/>
          </a:stretch>
        </p:blipFill>
        <p:spPr/>
      </p:pic>
      <p:sp>
        <p:nvSpPr>
          <p:cNvPr id="14" name="圆角矩形 13"/>
          <p:cNvSpPr/>
          <p:nvPr/>
        </p:nvSpPr>
        <p:spPr>
          <a:xfrm>
            <a:off x="0" y="2667000"/>
            <a:ext cx="6502399" cy="1485900"/>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0" y="2777068"/>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0" y="40259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6956723" y="-1518701"/>
            <a:ext cx="4238661" cy="9325630"/>
          </a:xfrm>
          <a:prstGeom prst="rect">
            <a:avLst/>
          </a:prstGeom>
          <a:noFill/>
        </p:spPr>
        <p:txBody>
          <a:bodyPr wrap="none" rtlCol="0">
            <a:spAutoFit/>
          </a:bodyPr>
          <a:lstStyle/>
          <a:p>
            <a:r>
              <a:rPr lang="en-US" altLang="zh-CN" sz="60000" dirty="0">
                <a:solidFill>
                  <a:srgbClr val="004F8A"/>
                </a:solidFill>
              </a:rPr>
              <a:t>3</a:t>
            </a:r>
            <a:endParaRPr lang="zh-CN" altLang="en-US" sz="60000" dirty="0">
              <a:solidFill>
                <a:srgbClr val="004F8A"/>
              </a:solidFill>
            </a:endParaRPr>
          </a:p>
        </p:txBody>
      </p:sp>
      <p:sp>
        <p:nvSpPr>
          <p:cNvPr id="17" name="标题 6"/>
          <p:cNvSpPr>
            <a:spLocks noGrp="1"/>
          </p:cNvSpPr>
          <p:nvPr>
            <p:ph type="title"/>
          </p:nvPr>
        </p:nvSpPr>
        <p:spPr>
          <a:xfrm>
            <a:off x="0" y="2576811"/>
            <a:ext cx="5689600" cy="1800000"/>
          </a:xfrm>
        </p:spPr>
        <p:txBody>
          <a:bodyPr anchor="ctr">
            <a:noAutofit/>
          </a:bodyPr>
          <a:lstStyle/>
          <a:p>
            <a:r>
              <a:rPr lang="en-US" altLang="zh-CN" sz="3600" b="1" dirty="0">
                <a:latin typeface="Times New Roman" panose="02020603050405020304" pitchFamily="18" charset="0"/>
                <a:cs typeface="Times New Roman" panose="02020603050405020304" pitchFamily="18" charset="0"/>
              </a:rPr>
              <a:t>Network quantization</a:t>
            </a:r>
            <a:endParaRPr lang="zh-CN" altLang="en-US" sz="3600" b="1" dirty="0">
              <a:latin typeface="Times New Roman" panose="02020603050405020304" pitchFamily="18" charset="0"/>
              <a:cs typeface="Times New Roman" panose="02020603050405020304" pitchFamily="18" charset="0"/>
            </a:endParaRPr>
          </a:p>
        </p:txBody>
      </p:sp>
      <p:sp>
        <p:nvSpPr>
          <p:cNvPr id="2" name="日期占位符 1">
            <a:extLst>
              <a:ext uri="{FF2B5EF4-FFF2-40B4-BE49-F238E27FC236}">
                <a16:creationId xmlns:a16="http://schemas.microsoft.com/office/drawing/2014/main" id="{6732DA5D-0224-4B56-94B8-D87C75B77EE3}"/>
              </a:ext>
            </a:extLst>
          </p:cNvPr>
          <p:cNvSpPr>
            <a:spLocks noGrp="1"/>
          </p:cNvSpPr>
          <p:nvPr>
            <p:ph type="dt" sz="half" idx="10"/>
          </p:nvPr>
        </p:nvSpPr>
        <p:spPr/>
        <p:txBody>
          <a:bodyPr/>
          <a:lstStyle/>
          <a:p>
            <a:fld id="{ED6DE713-03EF-49CB-82B5-6479EFD67C24}" type="datetime1">
              <a:rPr lang="zh-CN" altLang="en-US" smtClean="0"/>
              <a:t>2019/5/22</a:t>
            </a:fld>
            <a:endParaRPr lang="zh-CN" altLang="en-US"/>
          </a:p>
        </p:txBody>
      </p:sp>
      <p:sp>
        <p:nvSpPr>
          <p:cNvPr id="3" name="页脚占位符 2">
            <a:extLst>
              <a:ext uri="{FF2B5EF4-FFF2-40B4-BE49-F238E27FC236}">
                <a16:creationId xmlns:a16="http://schemas.microsoft.com/office/drawing/2014/main" id="{1F318027-3B25-4139-AC3C-2E6702D4CF74}"/>
              </a:ext>
            </a:extLst>
          </p:cNvPr>
          <p:cNvSpPr>
            <a:spLocks noGrp="1"/>
          </p:cNvSpPr>
          <p:nvPr>
            <p:ph type="ftr" sz="quarter" idx="11"/>
          </p:nvPr>
        </p:nvSpPr>
        <p:spPr/>
        <p:txBody>
          <a:bodyPr/>
          <a:lstStyle/>
          <a:p>
            <a:r>
              <a:rPr lang="zh-CN" altLang="en-US"/>
              <a:t>复旦类脑芯片与片上系统研究院</a:t>
            </a:r>
          </a:p>
        </p:txBody>
      </p:sp>
      <p:sp>
        <p:nvSpPr>
          <p:cNvPr id="6" name="灯片编号占位符 5">
            <a:extLst>
              <a:ext uri="{FF2B5EF4-FFF2-40B4-BE49-F238E27FC236}">
                <a16:creationId xmlns:a16="http://schemas.microsoft.com/office/drawing/2014/main" id="{CC3252B0-724B-44A5-BBB2-AA5483455326}"/>
              </a:ext>
            </a:extLst>
          </p:cNvPr>
          <p:cNvSpPr>
            <a:spLocks noGrp="1"/>
          </p:cNvSpPr>
          <p:nvPr>
            <p:ph type="sldNum" sz="quarter" idx="12"/>
          </p:nvPr>
        </p:nvSpPr>
        <p:spPr/>
        <p:txBody>
          <a:bodyPr/>
          <a:lstStyle/>
          <a:p>
            <a:fld id="{D81BC2DF-976F-4C49-92B9-E79BD60CFE9D}" type="slidenum">
              <a:rPr lang="zh-CN" altLang="en-US" smtClean="0"/>
              <a:t>20</a:t>
            </a:fld>
            <a:endParaRPr lang="zh-CN" altLang="en-US"/>
          </a:p>
        </p:txBody>
      </p:sp>
    </p:spTree>
    <p:extLst>
      <p:ext uri="{BB962C8B-B14F-4D97-AF65-F5344CB8AC3E}">
        <p14:creationId xmlns:p14="http://schemas.microsoft.com/office/powerpoint/2010/main" val="2156520717"/>
      </p:ext>
    </p:extLst>
  </p:cSld>
  <p:clrMapOvr>
    <a:masterClrMapping/>
  </p:clrMapOvr>
  <mc:AlternateContent xmlns:mc="http://schemas.openxmlformats.org/markup-compatibility/2006" xmlns:p14="http://schemas.microsoft.com/office/powerpoint/2010/main">
    <mc:Choice Requires="p14">
      <p:transition p14:dur="0" advTm="1731"/>
    </mc:Choice>
    <mc:Fallback xmlns="">
      <p:transition advTm="173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C1968C-8214-4869-994A-DC4ED79DB05B}"/>
              </a:ext>
            </a:extLst>
          </p:cNvPr>
          <p:cNvSpPr>
            <a:spLocks noGrp="1"/>
          </p:cNvSpPr>
          <p:nvPr>
            <p:ph type="title"/>
          </p:nvPr>
        </p:nvSpPr>
        <p:spPr/>
        <p:txBody>
          <a:bodyPr>
            <a:normAutofit/>
          </a:bodyPr>
          <a:lstStyle/>
          <a:p>
            <a:r>
              <a:rPr lang="en-US" altLang="zh-CN" dirty="0"/>
              <a:t>3.1 Quantization</a:t>
            </a:r>
            <a:r>
              <a:rPr lang="zh-CN" altLang="en-US" dirty="0"/>
              <a:t>：</a:t>
            </a:r>
            <a:r>
              <a:rPr lang="en-US" altLang="zh-CN" dirty="0"/>
              <a:t>Main Methods</a:t>
            </a:r>
            <a:endParaRPr lang="zh-CN" altLang="en-US" dirty="0"/>
          </a:p>
        </p:txBody>
      </p:sp>
      <p:sp>
        <p:nvSpPr>
          <p:cNvPr id="3" name="日期占位符 2">
            <a:extLst>
              <a:ext uri="{FF2B5EF4-FFF2-40B4-BE49-F238E27FC236}">
                <a16:creationId xmlns:a16="http://schemas.microsoft.com/office/drawing/2014/main" id="{D2615DD7-8178-4E10-B1C1-B40A2CCAAB8E}"/>
              </a:ext>
            </a:extLst>
          </p:cNvPr>
          <p:cNvSpPr>
            <a:spLocks noGrp="1"/>
          </p:cNvSpPr>
          <p:nvPr>
            <p:ph type="dt" sz="half" idx="10"/>
          </p:nvPr>
        </p:nvSpPr>
        <p:spPr/>
        <p:txBody>
          <a:bodyPr/>
          <a:lstStyle/>
          <a:p>
            <a:fld id="{D8EF6340-23BC-486F-A672-31FA66DDD70A}" type="datetime1">
              <a:rPr lang="zh-CN" altLang="en-US" smtClean="0"/>
              <a:t>2019/5/22</a:t>
            </a:fld>
            <a:endParaRPr lang="zh-CN" altLang="en-US"/>
          </a:p>
        </p:txBody>
      </p:sp>
      <p:sp>
        <p:nvSpPr>
          <p:cNvPr id="4" name="页脚占位符 3">
            <a:extLst>
              <a:ext uri="{FF2B5EF4-FFF2-40B4-BE49-F238E27FC236}">
                <a16:creationId xmlns:a16="http://schemas.microsoft.com/office/drawing/2014/main" id="{17EA92C7-3F45-4307-98E9-D34EF41A105F}"/>
              </a:ext>
            </a:extLst>
          </p:cNvPr>
          <p:cNvSpPr>
            <a:spLocks noGrp="1"/>
          </p:cNvSpPr>
          <p:nvPr>
            <p:ph type="ftr" sz="quarter" idx="11"/>
          </p:nvPr>
        </p:nvSpPr>
        <p:spPr/>
        <p:txBody>
          <a:bodyPr/>
          <a:lstStyle/>
          <a:p>
            <a:r>
              <a:rPr lang="zh-CN" altLang="en-US"/>
              <a:t>复旦类脑芯片与片上系统研究院</a:t>
            </a:r>
          </a:p>
        </p:txBody>
      </p:sp>
      <p:sp>
        <p:nvSpPr>
          <p:cNvPr id="5" name="灯片编号占位符 4">
            <a:extLst>
              <a:ext uri="{FF2B5EF4-FFF2-40B4-BE49-F238E27FC236}">
                <a16:creationId xmlns:a16="http://schemas.microsoft.com/office/drawing/2014/main" id="{7FA58E37-1416-4AB1-B40E-4D84E030744E}"/>
              </a:ext>
            </a:extLst>
          </p:cNvPr>
          <p:cNvSpPr>
            <a:spLocks noGrp="1"/>
          </p:cNvSpPr>
          <p:nvPr>
            <p:ph type="sldNum" sz="quarter" idx="12"/>
          </p:nvPr>
        </p:nvSpPr>
        <p:spPr/>
        <p:txBody>
          <a:bodyPr/>
          <a:lstStyle/>
          <a:p>
            <a:fld id="{D81BC2DF-976F-4C49-92B9-E79BD60CFE9D}" type="slidenum">
              <a:rPr lang="zh-CN" altLang="en-US" smtClean="0"/>
              <a:pPr/>
              <a:t>21</a:t>
            </a:fld>
            <a:r>
              <a:rPr lang="en-US" altLang="zh-CN"/>
              <a:t>/28</a:t>
            </a:r>
            <a:endParaRPr lang="zh-CN" altLang="en-US" dirty="0"/>
          </a:p>
        </p:txBody>
      </p:sp>
      <p:sp>
        <p:nvSpPr>
          <p:cNvPr id="7" name="文本框 6">
            <a:extLst>
              <a:ext uri="{FF2B5EF4-FFF2-40B4-BE49-F238E27FC236}">
                <a16:creationId xmlns:a16="http://schemas.microsoft.com/office/drawing/2014/main" id="{412CBECF-5885-4DB6-9A67-5E020A068E63}"/>
              </a:ext>
            </a:extLst>
          </p:cNvPr>
          <p:cNvSpPr txBox="1"/>
          <p:nvPr/>
        </p:nvSpPr>
        <p:spPr>
          <a:xfrm>
            <a:off x="1331494" y="1347537"/>
            <a:ext cx="9704805" cy="5363391"/>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en-US" altLang="zh-CN" dirty="0">
                <a:solidFill>
                  <a:schemeClr val="accent1"/>
                </a:solidFill>
                <a:latin typeface="微软雅黑" panose="020B0503020204020204" pitchFamily="34" charset="-122"/>
                <a:ea typeface="微软雅黑" panose="020B0503020204020204" pitchFamily="34" charset="-122"/>
              </a:rPr>
              <a:t>Low-bit Quantization</a:t>
            </a:r>
            <a:r>
              <a:rPr lang="zh-CN" altLang="en-US" dirty="0">
                <a:solidFill>
                  <a:schemeClr val="accent1"/>
                </a:solidFill>
                <a:latin typeface="微软雅黑" panose="020B0503020204020204" pitchFamily="34" charset="-122"/>
                <a:ea typeface="微软雅黑" panose="020B0503020204020204" pitchFamily="34" charset="-122"/>
              </a:rPr>
              <a:t>：</a:t>
            </a:r>
            <a:endParaRPr lang="en-US" altLang="zh-CN" dirty="0">
              <a:solidFill>
                <a:schemeClr val="accent1"/>
              </a:solidFill>
              <a:latin typeface="微软雅黑" panose="020B0503020204020204" pitchFamily="34" charset="-122"/>
              <a:ea typeface="微软雅黑" panose="020B0503020204020204" pitchFamily="34" charset="-122"/>
            </a:endParaRPr>
          </a:p>
          <a:p>
            <a:pPr marL="742950" lvl="1" indent="-285750">
              <a:lnSpc>
                <a:spcPct val="150000"/>
              </a:lnSpc>
              <a:buFont typeface="微软雅黑" panose="020B0503020204020204" pitchFamily="34" charset="-122"/>
              <a:buChar char="−"/>
            </a:pPr>
            <a:r>
              <a:rPr lang="en-US" altLang="zh-CN" sz="1400" i="1" dirty="0">
                <a:latin typeface="微软雅黑" panose="020B0503020204020204" pitchFamily="34" charset="-122"/>
                <a:ea typeface="微软雅黑" panose="020B0503020204020204" pitchFamily="34" charset="-122"/>
              </a:rPr>
              <a:t>S. Han et at." Deep Compression: Compressing Deep Neural Networks with Pruning, Trained Quantization and Huffman Coding“. ICLR2016</a:t>
            </a:r>
          </a:p>
          <a:p>
            <a:pPr marL="742950" lvl="1" indent="-285750">
              <a:lnSpc>
                <a:spcPct val="150000"/>
              </a:lnSpc>
              <a:buFont typeface="微软雅黑" panose="020B0503020204020204" pitchFamily="34" charset="-122"/>
              <a:buChar char="−"/>
            </a:pPr>
            <a:r>
              <a:rPr lang="en-US" altLang="zh-CN" sz="1400" i="1" dirty="0" err="1">
                <a:latin typeface="微软雅黑" panose="020B0503020204020204" pitchFamily="34" charset="-122"/>
                <a:ea typeface="微软雅黑" panose="020B0503020204020204" pitchFamily="34" charset="-122"/>
              </a:rPr>
              <a:t>Leng</a:t>
            </a:r>
            <a:r>
              <a:rPr lang="en-US" altLang="zh-CN" sz="1400" i="1" dirty="0">
                <a:latin typeface="微软雅黑" panose="020B0503020204020204" pitchFamily="34" charset="-122"/>
                <a:ea typeface="微软雅黑" panose="020B0503020204020204" pitchFamily="34" charset="-122"/>
              </a:rPr>
              <a:t> et </a:t>
            </a:r>
            <a:r>
              <a:rPr lang="en-US" altLang="zh-CN" sz="1400" i="1" dirty="0" err="1">
                <a:latin typeface="微软雅黑" panose="020B0503020204020204" pitchFamily="34" charset="-122"/>
                <a:ea typeface="微软雅黑" panose="020B0503020204020204" pitchFamily="34" charset="-122"/>
              </a:rPr>
              <a:t>at."Extremely</a:t>
            </a:r>
            <a:r>
              <a:rPr lang="en-US" altLang="zh-CN" sz="1400" i="1" dirty="0">
                <a:latin typeface="微软雅黑" panose="020B0503020204020204" pitchFamily="34" charset="-122"/>
                <a:ea typeface="微软雅黑" panose="020B0503020204020204" pitchFamily="34" charset="-122"/>
              </a:rPr>
              <a:t> low Bit Neural Network: Squeeze the last Bit Out with ADMM“. AAAI2018</a:t>
            </a:r>
          </a:p>
          <a:p>
            <a:pPr marL="742950" lvl="1" indent="-285750">
              <a:lnSpc>
                <a:spcPct val="150000"/>
              </a:lnSpc>
              <a:buFont typeface="微软雅黑" panose="020B0503020204020204" pitchFamily="34" charset="-122"/>
              <a:buChar char="−"/>
            </a:pPr>
            <a:r>
              <a:rPr lang="en-US" altLang="zh-CN" sz="1400" i="1" dirty="0">
                <a:latin typeface="微软雅黑" panose="020B0503020204020204" pitchFamily="34" charset="-122"/>
                <a:ea typeface="微软雅黑" panose="020B0503020204020204" pitchFamily="34" charset="-122"/>
              </a:rPr>
              <a:t>Hu et </a:t>
            </a:r>
            <a:r>
              <a:rPr lang="en-US" altLang="zh-CN" sz="1400" i="1" dirty="0" err="1">
                <a:latin typeface="微软雅黑" panose="020B0503020204020204" pitchFamily="34" charset="-122"/>
                <a:ea typeface="微软雅黑" panose="020B0503020204020204" pitchFamily="34" charset="-122"/>
              </a:rPr>
              <a:t>al.”From</a:t>
            </a:r>
            <a:r>
              <a:rPr lang="en-US" altLang="zh-CN" sz="1400" i="1" dirty="0">
                <a:latin typeface="微软雅黑" panose="020B0503020204020204" pitchFamily="34" charset="-122"/>
                <a:ea typeface="微软雅黑" panose="020B0503020204020204" pitchFamily="34" charset="-122"/>
              </a:rPr>
              <a:t> Hashing to </a:t>
            </a:r>
            <a:r>
              <a:rPr lang="en-US" altLang="zh-CN" sz="1400" i="1" dirty="0" err="1">
                <a:latin typeface="微软雅黑" panose="020B0503020204020204" pitchFamily="34" charset="-122"/>
                <a:ea typeface="微软雅黑" panose="020B0503020204020204" pitchFamily="34" charset="-122"/>
              </a:rPr>
              <a:t>CNNs:Training</a:t>
            </a:r>
            <a:r>
              <a:rPr lang="en-US" altLang="zh-CN" sz="1400" i="1" dirty="0">
                <a:latin typeface="微软雅黑" panose="020B0503020204020204" pitchFamily="34" charset="-122"/>
                <a:ea typeface="微软雅黑" panose="020B0503020204020204" pitchFamily="34" charset="-122"/>
              </a:rPr>
              <a:t> Binary Weight Networks via Hashing”.AAAI2018</a:t>
            </a:r>
          </a:p>
          <a:p>
            <a:pPr marL="742950" lvl="1" indent="-285750">
              <a:lnSpc>
                <a:spcPct val="150000"/>
              </a:lnSpc>
              <a:buFont typeface="微软雅黑" panose="020B0503020204020204" pitchFamily="34" charset="-122"/>
              <a:buChar char="−"/>
            </a:pPr>
            <a:r>
              <a:rPr lang="en-US" altLang="zh-CN" sz="1400" i="1" dirty="0">
                <a:latin typeface="微软雅黑" panose="020B0503020204020204" pitchFamily="34" charset="-122"/>
                <a:ea typeface="微软雅黑" panose="020B0503020204020204" pitchFamily="34" charset="-122"/>
              </a:rPr>
              <a:t>Wang at al. “A General Two-Step Quantization </a:t>
            </a:r>
            <a:r>
              <a:rPr lang="en-US" altLang="zh-CN" sz="1400" i="1" dirty="0" err="1">
                <a:latin typeface="微软雅黑" panose="020B0503020204020204" pitchFamily="34" charset="-122"/>
                <a:ea typeface="微软雅黑" panose="020B0503020204020204" pitchFamily="34" charset="-122"/>
              </a:rPr>
              <a:t>Approch</a:t>
            </a:r>
            <a:r>
              <a:rPr lang="en-US" altLang="zh-CN" sz="1400" i="1" dirty="0">
                <a:latin typeface="微软雅黑" panose="020B0503020204020204" pitchFamily="34" charset="-122"/>
                <a:ea typeface="微软雅黑" panose="020B0503020204020204" pitchFamily="34" charset="-122"/>
              </a:rPr>
              <a:t> for tow-bit Neural Networks with High Accuracy”. CVPR2018</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en-US" altLang="zh-CN" dirty="0">
                <a:solidFill>
                  <a:schemeClr val="accent1"/>
                </a:solidFill>
                <a:latin typeface="微软雅黑" panose="020B0503020204020204" pitchFamily="34" charset="-122"/>
                <a:ea typeface="微软雅黑" panose="020B0503020204020204" pitchFamily="34" charset="-122"/>
              </a:rPr>
              <a:t>Quantization for General Training Acceleration :</a:t>
            </a:r>
          </a:p>
          <a:p>
            <a:pPr marL="742950" lvl="1" indent="-285750">
              <a:lnSpc>
                <a:spcPct val="150000"/>
              </a:lnSpc>
              <a:buFont typeface="微软雅黑" panose="020B0503020204020204" pitchFamily="34" charset="-122"/>
              <a:buChar char="−"/>
            </a:pPr>
            <a:r>
              <a:rPr lang="en-US" altLang="zh-CN" sz="1400" i="1" dirty="0" err="1">
                <a:latin typeface="微软雅黑" panose="020B0503020204020204" pitchFamily="34" charset="-122"/>
                <a:ea typeface="微软雅黑" panose="020B0503020204020204" pitchFamily="34" charset="-122"/>
              </a:rPr>
              <a:t>Koster</a:t>
            </a:r>
            <a:r>
              <a:rPr lang="en-US" altLang="zh-CN" sz="1400" i="1" dirty="0">
                <a:latin typeface="微软雅黑" panose="020B0503020204020204" pitchFamily="34" charset="-122"/>
                <a:ea typeface="微软雅黑" panose="020B0503020204020204" pitchFamily="34" charset="-122"/>
              </a:rPr>
              <a:t> et al. </a:t>
            </a:r>
            <a:r>
              <a:rPr lang="zh-CN" altLang="en-US" sz="1400" i="1" dirty="0">
                <a:latin typeface="微软雅黑" panose="020B0503020204020204" pitchFamily="34" charset="-122"/>
                <a:ea typeface="微软雅黑" panose="020B0503020204020204" pitchFamily="34" charset="-122"/>
              </a:rPr>
              <a:t>“</a:t>
            </a:r>
            <a:r>
              <a:rPr lang="en-US" altLang="zh-CN" sz="1400" i="1" dirty="0" err="1">
                <a:latin typeface="微软雅黑" panose="020B0503020204020204" pitchFamily="34" charset="-122"/>
                <a:ea typeface="微软雅黑" panose="020B0503020204020204" pitchFamily="34" charset="-122"/>
              </a:rPr>
              <a:t>Flexpoint</a:t>
            </a:r>
            <a:r>
              <a:rPr lang="zh-CN" altLang="en-US" sz="1400" i="1" dirty="0">
                <a:latin typeface="微软雅黑" panose="020B0503020204020204" pitchFamily="34" charset="-122"/>
                <a:ea typeface="微软雅黑" panose="020B0503020204020204" pitchFamily="34" charset="-122"/>
              </a:rPr>
              <a:t>：</a:t>
            </a:r>
            <a:r>
              <a:rPr lang="en-US" altLang="zh-CN" sz="1400" i="1" dirty="0">
                <a:latin typeface="微软雅黑" panose="020B0503020204020204" pitchFamily="34" charset="-122"/>
                <a:ea typeface="微软雅黑" panose="020B0503020204020204" pitchFamily="34" charset="-122"/>
              </a:rPr>
              <a:t>An Adoptive Numerical Format for Efficient Training of Deep </a:t>
            </a:r>
            <a:r>
              <a:rPr lang="en-US" altLang="zh-CN" sz="1400" i="1" dirty="0" err="1">
                <a:latin typeface="微软雅黑" panose="020B0503020204020204" pitchFamily="34" charset="-122"/>
                <a:ea typeface="微软雅黑" panose="020B0503020204020204" pitchFamily="34" charset="-122"/>
              </a:rPr>
              <a:t>Nerual</a:t>
            </a:r>
            <a:r>
              <a:rPr lang="zh-CN" altLang="en-US" sz="1400" i="1" dirty="0">
                <a:latin typeface="微软雅黑" panose="020B0503020204020204" pitchFamily="34" charset="-122"/>
                <a:ea typeface="微软雅黑" panose="020B0503020204020204" pitchFamily="34" charset="-122"/>
              </a:rPr>
              <a:t> </a:t>
            </a:r>
            <a:r>
              <a:rPr lang="en-US" altLang="zh-CN" sz="1400" i="1" dirty="0">
                <a:latin typeface="微软雅黑" panose="020B0503020204020204" pitchFamily="34" charset="-122"/>
                <a:ea typeface="微软雅黑" panose="020B0503020204020204" pitchFamily="34" charset="-122"/>
              </a:rPr>
              <a:t>Networks</a:t>
            </a:r>
            <a:r>
              <a:rPr lang="zh-CN" altLang="en-US" sz="1400" i="1" dirty="0">
                <a:latin typeface="微软雅黑" panose="020B0503020204020204" pitchFamily="34" charset="-122"/>
                <a:ea typeface="微软雅黑" panose="020B0503020204020204" pitchFamily="34" charset="-122"/>
              </a:rPr>
              <a:t>”</a:t>
            </a:r>
            <a:r>
              <a:rPr lang="en-US" altLang="zh-CN" sz="1400" i="1" dirty="0">
                <a:latin typeface="微软雅黑" panose="020B0503020204020204" pitchFamily="34" charset="-122"/>
                <a:ea typeface="微软雅黑" panose="020B0503020204020204" pitchFamily="34" charset="-122"/>
              </a:rPr>
              <a:t>.</a:t>
            </a:r>
            <a:r>
              <a:rPr lang="zh-CN" altLang="en-US" sz="1400" i="1" dirty="0">
                <a:latin typeface="微软雅黑" panose="020B0503020204020204" pitchFamily="34" charset="-122"/>
                <a:ea typeface="微软雅黑" panose="020B0503020204020204" pitchFamily="34" charset="-122"/>
              </a:rPr>
              <a:t> </a:t>
            </a:r>
            <a:r>
              <a:rPr lang="en-US" altLang="zh-CN" sz="1400" i="1" dirty="0">
                <a:latin typeface="微软雅黑" panose="020B0503020204020204" pitchFamily="34" charset="-122"/>
                <a:ea typeface="微软雅黑" panose="020B0503020204020204" pitchFamily="34" charset="-122"/>
              </a:rPr>
              <a:t>NIPS2017</a:t>
            </a:r>
          </a:p>
          <a:p>
            <a:pPr marL="285750" indent="-285750">
              <a:lnSpc>
                <a:spcPct val="150000"/>
              </a:lnSpc>
              <a:buFont typeface="Wingdings" panose="05000000000000000000" pitchFamily="2" charset="2"/>
              <a:buChar char="p"/>
            </a:pPr>
            <a:r>
              <a:rPr lang="en-US" altLang="zh-CN" dirty="0">
                <a:solidFill>
                  <a:schemeClr val="accent1"/>
                </a:solidFill>
                <a:latin typeface="微软雅黑" panose="020B0503020204020204" pitchFamily="34" charset="-122"/>
                <a:ea typeface="微软雅黑" panose="020B0503020204020204" pitchFamily="34" charset="-122"/>
              </a:rPr>
              <a:t>Gradient Quantization for distributed training: </a:t>
            </a:r>
          </a:p>
          <a:p>
            <a:pPr marL="742950" lvl="1" indent="-285750">
              <a:lnSpc>
                <a:spcPct val="150000"/>
              </a:lnSpc>
              <a:buFont typeface="微软雅黑" panose="020B0503020204020204" pitchFamily="34" charset="-122"/>
              <a:buChar char="−"/>
            </a:pPr>
            <a:r>
              <a:rPr lang="en-US" altLang="zh-CN" sz="1400" i="1" dirty="0" err="1">
                <a:latin typeface="微软雅黑" panose="020B0503020204020204" pitchFamily="34" charset="-122"/>
                <a:ea typeface="微软雅黑" panose="020B0503020204020204" pitchFamily="34" charset="-122"/>
              </a:rPr>
              <a:t>Alistarh</a:t>
            </a:r>
            <a:r>
              <a:rPr lang="en-US" altLang="zh-CN" sz="1400" i="1" dirty="0">
                <a:latin typeface="微软雅黑" panose="020B0503020204020204" pitchFamily="34" charset="-122"/>
                <a:ea typeface="微软雅黑" panose="020B0503020204020204" pitchFamily="34" charset="-122"/>
              </a:rPr>
              <a:t> et </a:t>
            </a:r>
            <a:r>
              <a:rPr lang="en-US" altLang="zh-CN" sz="1400" i="1" dirty="0" err="1">
                <a:latin typeface="微软雅黑" panose="020B0503020204020204" pitchFamily="34" charset="-122"/>
                <a:ea typeface="微软雅黑" panose="020B0503020204020204" pitchFamily="34" charset="-122"/>
              </a:rPr>
              <a:t>at.”QSGD</a:t>
            </a:r>
            <a:r>
              <a:rPr lang="en-US" altLang="zh-CN" sz="1400" i="1" dirty="0">
                <a:latin typeface="微软雅黑" panose="020B0503020204020204" pitchFamily="34" charset="-122"/>
                <a:ea typeface="微软雅黑" panose="020B0503020204020204" pitchFamily="34" charset="-122"/>
              </a:rPr>
              <a:t>: Communication-Efficient SGD via Gradient Quantization and Encoding“ .NIPS2017</a:t>
            </a:r>
          </a:p>
          <a:p>
            <a:pPr marL="742950" lvl="1" indent="-285750">
              <a:lnSpc>
                <a:spcPct val="150000"/>
              </a:lnSpc>
              <a:buFont typeface="微软雅黑" panose="020B0503020204020204" pitchFamily="34" charset="-122"/>
              <a:buChar char="−"/>
            </a:pPr>
            <a:r>
              <a:rPr lang="en-US" altLang="zh-CN" sz="1400" i="1" dirty="0">
                <a:latin typeface="微软雅黑" panose="020B0503020204020204" pitchFamily="34" charset="-122"/>
                <a:ea typeface="微软雅黑" panose="020B0503020204020204" pitchFamily="34" charset="-122"/>
              </a:rPr>
              <a:t>Wen et at."</a:t>
            </a:r>
            <a:r>
              <a:rPr lang="en-US" altLang="zh-CN" sz="1400" i="1" dirty="0" err="1">
                <a:latin typeface="微软雅黑" panose="020B0503020204020204" pitchFamily="34" charset="-122"/>
                <a:ea typeface="微软雅黑" panose="020B0503020204020204" pitchFamily="34" charset="-122"/>
              </a:rPr>
              <a:t>TermGrad</a:t>
            </a:r>
            <a:r>
              <a:rPr lang="en-US" altLang="zh-CN" sz="1400" i="1" dirty="0">
                <a:latin typeface="微软雅黑" panose="020B0503020204020204" pitchFamily="34" charset="-122"/>
                <a:ea typeface="微软雅黑" panose="020B0503020204020204" pitchFamily="34" charset="-122"/>
              </a:rPr>
              <a:t>: Ternary Gradients to Reduce Communication in Distributed Deep Learning“. NIPS2017</a:t>
            </a:r>
            <a:endParaRPr lang="zh-CN" altLang="en-US" sz="1400" i="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429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C1968C-8214-4869-994A-DC4ED79DB05B}"/>
              </a:ext>
            </a:extLst>
          </p:cNvPr>
          <p:cNvSpPr>
            <a:spLocks noGrp="1"/>
          </p:cNvSpPr>
          <p:nvPr>
            <p:ph type="title"/>
          </p:nvPr>
        </p:nvSpPr>
        <p:spPr>
          <a:xfrm>
            <a:off x="1095824" y="72000"/>
            <a:ext cx="11096176" cy="914400"/>
          </a:xfrm>
        </p:spPr>
        <p:txBody>
          <a:bodyPr>
            <a:normAutofit/>
          </a:bodyPr>
          <a:lstStyle/>
          <a:p>
            <a:r>
              <a:rPr lang="en-US" altLang="zh-CN" dirty="0"/>
              <a:t>3.2 Quantization</a:t>
            </a:r>
            <a:r>
              <a:rPr lang="zh-CN" altLang="en-US" dirty="0"/>
              <a:t>：</a:t>
            </a:r>
            <a:r>
              <a:rPr lang="en-US" altLang="zh-CN" dirty="0"/>
              <a:t> Low-bit Quantization</a:t>
            </a:r>
            <a:endParaRPr lang="zh-CN" altLang="en-US" dirty="0"/>
          </a:p>
        </p:txBody>
      </p:sp>
      <p:sp>
        <p:nvSpPr>
          <p:cNvPr id="3" name="日期占位符 2">
            <a:extLst>
              <a:ext uri="{FF2B5EF4-FFF2-40B4-BE49-F238E27FC236}">
                <a16:creationId xmlns:a16="http://schemas.microsoft.com/office/drawing/2014/main" id="{D2615DD7-8178-4E10-B1C1-B40A2CCAAB8E}"/>
              </a:ext>
            </a:extLst>
          </p:cNvPr>
          <p:cNvSpPr>
            <a:spLocks noGrp="1"/>
          </p:cNvSpPr>
          <p:nvPr>
            <p:ph type="dt" sz="half" idx="10"/>
          </p:nvPr>
        </p:nvSpPr>
        <p:spPr/>
        <p:txBody>
          <a:bodyPr/>
          <a:lstStyle/>
          <a:p>
            <a:fld id="{D8EF6340-23BC-486F-A672-31FA66DDD70A}" type="datetime1">
              <a:rPr lang="zh-CN" altLang="en-US" smtClean="0"/>
              <a:t>2019/5/22</a:t>
            </a:fld>
            <a:endParaRPr lang="zh-CN" altLang="en-US"/>
          </a:p>
        </p:txBody>
      </p:sp>
      <p:sp>
        <p:nvSpPr>
          <p:cNvPr id="4" name="页脚占位符 3">
            <a:extLst>
              <a:ext uri="{FF2B5EF4-FFF2-40B4-BE49-F238E27FC236}">
                <a16:creationId xmlns:a16="http://schemas.microsoft.com/office/drawing/2014/main" id="{17EA92C7-3F45-4307-98E9-D34EF41A105F}"/>
              </a:ext>
            </a:extLst>
          </p:cNvPr>
          <p:cNvSpPr>
            <a:spLocks noGrp="1"/>
          </p:cNvSpPr>
          <p:nvPr>
            <p:ph type="ftr" sz="quarter" idx="11"/>
          </p:nvPr>
        </p:nvSpPr>
        <p:spPr/>
        <p:txBody>
          <a:bodyPr/>
          <a:lstStyle/>
          <a:p>
            <a:r>
              <a:rPr lang="zh-CN" altLang="en-US"/>
              <a:t>复旦类脑芯片与片上系统研究院</a:t>
            </a:r>
          </a:p>
        </p:txBody>
      </p:sp>
      <p:sp>
        <p:nvSpPr>
          <p:cNvPr id="5" name="灯片编号占位符 4">
            <a:extLst>
              <a:ext uri="{FF2B5EF4-FFF2-40B4-BE49-F238E27FC236}">
                <a16:creationId xmlns:a16="http://schemas.microsoft.com/office/drawing/2014/main" id="{7FA58E37-1416-4AB1-B40E-4D84E030744E}"/>
              </a:ext>
            </a:extLst>
          </p:cNvPr>
          <p:cNvSpPr>
            <a:spLocks noGrp="1"/>
          </p:cNvSpPr>
          <p:nvPr>
            <p:ph type="sldNum" sz="quarter" idx="12"/>
          </p:nvPr>
        </p:nvSpPr>
        <p:spPr/>
        <p:txBody>
          <a:bodyPr/>
          <a:lstStyle/>
          <a:p>
            <a:fld id="{D81BC2DF-976F-4C49-92B9-E79BD60CFE9D}" type="slidenum">
              <a:rPr lang="zh-CN" altLang="en-US" smtClean="0"/>
              <a:pPr/>
              <a:t>22</a:t>
            </a:fld>
            <a:r>
              <a:rPr lang="en-US" altLang="zh-CN"/>
              <a:t>/28</a:t>
            </a:r>
            <a:endParaRPr lang="zh-CN" altLang="en-US" dirty="0"/>
          </a:p>
        </p:txBody>
      </p:sp>
      <p:sp>
        <p:nvSpPr>
          <p:cNvPr id="7" name="文本框 6">
            <a:extLst>
              <a:ext uri="{FF2B5EF4-FFF2-40B4-BE49-F238E27FC236}">
                <a16:creationId xmlns:a16="http://schemas.microsoft.com/office/drawing/2014/main" id="{412CBECF-5885-4DB6-9A67-5E020A068E63}"/>
              </a:ext>
            </a:extLst>
          </p:cNvPr>
          <p:cNvSpPr txBox="1"/>
          <p:nvPr/>
        </p:nvSpPr>
        <p:spPr>
          <a:xfrm>
            <a:off x="610049" y="5969575"/>
            <a:ext cx="11977687" cy="336695"/>
          </a:xfrm>
          <a:prstGeom prst="rect">
            <a:avLst/>
          </a:prstGeom>
          <a:noFill/>
        </p:spPr>
        <p:txBody>
          <a:bodyPr wrap="square" rtlCol="0">
            <a:spAutoFit/>
          </a:bodyPr>
          <a:lstStyle/>
          <a:p>
            <a:pPr lvl="1">
              <a:lnSpc>
                <a:spcPct val="150000"/>
              </a:lnSpc>
            </a:pPr>
            <a:r>
              <a:rPr lang="en-US" altLang="zh-CN" sz="1200" i="1" dirty="0">
                <a:solidFill>
                  <a:schemeClr val="accent3">
                    <a:lumMod val="75000"/>
                  </a:schemeClr>
                </a:solidFill>
                <a:latin typeface="微软雅黑" panose="020B0503020204020204" pitchFamily="34" charset="-122"/>
                <a:ea typeface="微软雅黑" panose="020B0503020204020204" pitchFamily="34" charset="-122"/>
              </a:rPr>
              <a:t>S. Han et at." Deep Compression: Compressing Deep Neural Networks with Pruning, Trained Quantization and Huffman Coding“. ICLR2016</a:t>
            </a:r>
          </a:p>
        </p:txBody>
      </p:sp>
      <p:pic>
        <p:nvPicPr>
          <p:cNvPr id="6" name="图片 5">
            <a:extLst>
              <a:ext uri="{FF2B5EF4-FFF2-40B4-BE49-F238E27FC236}">
                <a16:creationId xmlns:a16="http://schemas.microsoft.com/office/drawing/2014/main" id="{4353B210-0954-4945-ACC6-E06E4E26CC83}"/>
              </a:ext>
            </a:extLst>
          </p:cNvPr>
          <p:cNvPicPr>
            <a:picLocks noChangeAspect="1"/>
          </p:cNvPicPr>
          <p:nvPr/>
        </p:nvPicPr>
        <p:blipFill>
          <a:blip r:embed="rId3"/>
          <a:stretch>
            <a:fillRect/>
          </a:stretch>
        </p:blipFill>
        <p:spPr>
          <a:xfrm>
            <a:off x="204786" y="1235650"/>
            <a:ext cx="8982075" cy="4733925"/>
          </a:xfrm>
          <a:prstGeom prst="rect">
            <a:avLst/>
          </a:prstGeom>
        </p:spPr>
      </p:pic>
      <p:pic>
        <p:nvPicPr>
          <p:cNvPr id="8" name="图片 7">
            <a:extLst>
              <a:ext uri="{FF2B5EF4-FFF2-40B4-BE49-F238E27FC236}">
                <a16:creationId xmlns:a16="http://schemas.microsoft.com/office/drawing/2014/main" id="{C242783E-BE51-45A3-BA6E-A46D22A6DDD8}"/>
              </a:ext>
            </a:extLst>
          </p:cNvPr>
          <p:cNvPicPr>
            <a:picLocks noChangeAspect="1"/>
          </p:cNvPicPr>
          <p:nvPr/>
        </p:nvPicPr>
        <p:blipFill>
          <a:blip r:embed="rId4"/>
          <a:stretch>
            <a:fillRect/>
          </a:stretch>
        </p:blipFill>
        <p:spPr>
          <a:xfrm>
            <a:off x="8432835" y="1485103"/>
            <a:ext cx="3098728" cy="1109777"/>
          </a:xfrm>
          <a:prstGeom prst="rect">
            <a:avLst/>
          </a:prstGeom>
          <a:ln w="57150">
            <a:solidFill>
              <a:srgbClr val="FF0000"/>
            </a:solidFill>
          </a:ln>
        </p:spPr>
      </p:pic>
      <p:sp>
        <p:nvSpPr>
          <p:cNvPr id="9" name="文本框 8">
            <a:extLst>
              <a:ext uri="{FF2B5EF4-FFF2-40B4-BE49-F238E27FC236}">
                <a16:creationId xmlns:a16="http://schemas.microsoft.com/office/drawing/2014/main" id="{B78C491C-485E-4277-905A-A6A3D9B7AC1A}"/>
              </a:ext>
            </a:extLst>
          </p:cNvPr>
          <p:cNvSpPr txBox="1"/>
          <p:nvPr/>
        </p:nvSpPr>
        <p:spPr>
          <a:xfrm>
            <a:off x="8423256" y="3048615"/>
            <a:ext cx="3463944" cy="1200329"/>
          </a:xfrm>
          <a:prstGeom prst="rect">
            <a:avLst/>
          </a:prstGeom>
          <a:noFill/>
        </p:spPr>
        <p:txBody>
          <a:bodyPr wrap="square" rtlCol="0">
            <a:spAutoFit/>
          </a:bodyPr>
          <a:lstStyle/>
          <a:p>
            <a:pPr marL="285750" indent="-285750" algn="l">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k</a:t>
            </a:r>
            <a:r>
              <a:rPr lang="zh-CN" altLang="en-US" dirty="0">
                <a:latin typeface="微软雅黑" panose="020B0503020204020204" pitchFamily="34" charset="-122"/>
                <a:ea typeface="微软雅黑" panose="020B0503020204020204" pitchFamily="34" charset="-122"/>
              </a:rPr>
              <a:t>：聚类后的值的个数</a:t>
            </a:r>
            <a:endParaRPr lang="en-US" altLang="zh-CN" dirty="0">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N</a:t>
            </a:r>
            <a:r>
              <a:rPr lang="zh-CN" altLang="en-US" dirty="0">
                <a:latin typeface="微软雅黑" panose="020B0503020204020204" pitchFamily="34" charset="-122"/>
                <a:ea typeface="微软雅黑" panose="020B0503020204020204" pitchFamily="34" charset="-122"/>
              </a:rPr>
              <a:t>：聚类前的值的个数</a:t>
            </a:r>
            <a:endParaRPr lang="en-US" altLang="zh-CN" dirty="0">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：聚类前的值的位数</a:t>
            </a:r>
            <a:endParaRPr lang="en-US" altLang="zh-CN" dirty="0">
              <a:latin typeface="微软雅黑" panose="020B0503020204020204" pitchFamily="34" charset="-122"/>
              <a:ea typeface="微软雅黑" panose="020B0503020204020204" pitchFamily="34" charset="-122"/>
            </a:endParaRPr>
          </a:p>
          <a:p>
            <a:pPr marL="285750" indent="-285750" algn="l">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log2(k)</a:t>
            </a:r>
            <a:r>
              <a:rPr lang="zh-CN" altLang="en-US" dirty="0">
                <a:latin typeface="微软雅黑" panose="020B0503020204020204" pitchFamily="34" charset="-122"/>
                <a:ea typeface="微软雅黑" panose="020B0503020204020204" pitchFamily="34" charset="-122"/>
              </a:rPr>
              <a:t>：索引的位数</a:t>
            </a:r>
          </a:p>
        </p:txBody>
      </p:sp>
    </p:spTree>
    <p:extLst>
      <p:ext uri="{BB962C8B-B14F-4D97-AF65-F5344CB8AC3E}">
        <p14:creationId xmlns:p14="http://schemas.microsoft.com/office/powerpoint/2010/main" val="2839534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6502" b="16502"/>
          <a:stretch>
            <a:fillRect/>
          </a:stretch>
        </p:blipFill>
        <p:spPr/>
      </p:pic>
      <p:sp>
        <p:nvSpPr>
          <p:cNvPr id="14" name="圆角矩形 13"/>
          <p:cNvSpPr/>
          <p:nvPr/>
        </p:nvSpPr>
        <p:spPr>
          <a:xfrm>
            <a:off x="0" y="2667000"/>
            <a:ext cx="6502399" cy="1485900"/>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0" y="2777068"/>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0" y="40259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6956723" y="-1518701"/>
            <a:ext cx="4238661" cy="9325630"/>
          </a:xfrm>
          <a:prstGeom prst="rect">
            <a:avLst/>
          </a:prstGeom>
          <a:noFill/>
        </p:spPr>
        <p:txBody>
          <a:bodyPr wrap="none" rtlCol="0">
            <a:spAutoFit/>
          </a:bodyPr>
          <a:lstStyle/>
          <a:p>
            <a:r>
              <a:rPr lang="en-US" altLang="zh-CN" sz="60000" dirty="0">
                <a:solidFill>
                  <a:srgbClr val="004F8A"/>
                </a:solidFill>
              </a:rPr>
              <a:t>4</a:t>
            </a:r>
            <a:endParaRPr lang="zh-CN" altLang="en-US" sz="60000" dirty="0">
              <a:solidFill>
                <a:srgbClr val="004F8A"/>
              </a:solidFill>
            </a:endParaRPr>
          </a:p>
        </p:txBody>
      </p:sp>
      <p:sp>
        <p:nvSpPr>
          <p:cNvPr id="17" name="标题 6"/>
          <p:cNvSpPr>
            <a:spLocks noGrp="1"/>
          </p:cNvSpPr>
          <p:nvPr>
            <p:ph type="title"/>
          </p:nvPr>
        </p:nvSpPr>
        <p:spPr>
          <a:xfrm>
            <a:off x="0" y="2576811"/>
            <a:ext cx="5689600" cy="1800000"/>
          </a:xfrm>
        </p:spPr>
        <p:txBody>
          <a:bodyPr anchor="ctr">
            <a:noAutofit/>
          </a:bodyPr>
          <a:lstStyle/>
          <a:p>
            <a:r>
              <a:rPr lang="en-US" altLang="zh-CN" sz="3600" b="1" dirty="0">
                <a:latin typeface="Times New Roman" panose="02020603050405020304" pitchFamily="18" charset="0"/>
                <a:cs typeface="Times New Roman" panose="02020603050405020304" pitchFamily="18" charset="0"/>
              </a:rPr>
              <a:t>Teacher-student network</a:t>
            </a:r>
            <a:endParaRPr lang="zh-CN" altLang="en-US" sz="3600" b="1" dirty="0">
              <a:latin typeface="Times New Roman" panose="02020603050405020304" pitchFamily="18" charset="0"/>
              <a:cs typeface="Times New Roman" panose="02020603050405020304" pitchFamily="18" charset="0"/>
            </a:endParaRPr>
          </a:p>
        </p:txBody>
      </p:sp>
      <p:sp>
        <p:nvSpPr>
          <p:cNvPr id="2" name="日期占位符 1">
            <a:extLst>
              <a:ext uri="{FF2B5EF4-FFF2-40B4-BE49-F238E27FC236}">
                <a16:creationId xmlns:a16="http://schemas.microsoft.com/office/drawing/2014/main" id="{6732DA5D-0224-4B56-94B8-D87C75B77EE3}"/>
              </a:ext>
            </a:extLst>
          </p:cNvPr>
          <p:cNvSpPr>
            <a:spLocks noGrp="1"/>
          </p:cNvSpPr>
          <p:nvPr>
            <p:ph type="dt" sz="half" idx="10"/>
          </p:nvPr>
        </p:nvSpPr>
        <p:spPr/>
        <p:txBody>
          <a:bodyPr/>
          <a:lstStyle/>
          <a:p>
            <a:fld id="{ED6DE713-03EF-49CB-82B5-6479EFD67C24}" type="datetime1">
              <a:rPr lang="zh-CN" altLang="en-US" smtClean="0"/>
              <a:t>2019/5/22</a:t>
            </a:fld>
            <a:endParaRPr lang="zh-CN" altLang="en-US"/>
          </a:p>
        </p:txBody>
      </p:sp>
      <p:sp>
        <p:nvSpPr>
          <p:cNvPr id="3" name="页脚占位符 2">
            <a:extLst>
              <a:ext uri="{FF2B5EF4-FFF2-40B4-BE49-F238E27FC236}">
                <a16:creationId xmlns:a16="http://schemas.microsoft.com/office/drawing/2014/main" id="{1F318027-3B25-4139-AC3C-2E6702D4CF74}"/>
              </a:ext>
            </a:extLst>
          </p:cNvPr>
          <p:cNvSpPr>
            <a:spLocks noGrp="1"/>
          </p:cNvSpPr>
          <p:nvPr>
            <p:ph type="ftr" sz="quarter" idx="11"/>
          </p:nvPr>
        </p:nvSpPr>
        <p:spPr/>
        <p:txBody>
          <a:bodyPr/>
          <a:lstStyle/>
          <a:p>
            <a:r>
              <a:rPr lang="zh-CN" altLang="en-US"/>
              <a:t>复旦类脑芯片与片上系统研究院</a:t>
            </a:r>
          </a:p>
        </p:txBody>
      </p:sp>
      <p:sp>
        <p:nvSpPr>
          <p:cNvPr id="6" name="灯片编号占位符 5">
            <a:extLst>
              <a:ext uri="{FF2B5EF4-FFF2-40B4-BE49-F238E27FC236}">
                <a16:creationId xmlns:a16="http://schemas.microsoft.com/office/drawing/2014/main" id="{CC3252B0-724B-44A5-BBB2-AA5483455326}"/>
              </a:ext>
            </a:extLst>
          </p:cNvPr>
          <p:cNvSpPr>
            <a:spLocks noGrp="1"/>
          </p:cNvSpPr>
          <p:nvPr>
            <p:ph type="sldNum" sz="quarter" idx="12"/>
          </p:nvPr>
        </p:nvSpPr>
        <p:spPr/>
        <p:txBody>
          <a:bodyPr/>
          <a:lstStyle/>
          <a:p>
            <a:fld id="{D81BC2DF-976F-4C49-92B9-E79BD60CFE9D}" type="slidenum">
              <a:rPr lang="zh-CN" altLang="en-US" smtClean="0"/>
              <a:t>23</a:t>
            </a:fld>
            <a:endParaRPr lang="zh-CN" altLang="en-US"/>
          </a:p>
        </p:txBody>
      </p:sp>
    </p:spTree>
    <p:extLst>
      <p:ext uri="{BB962C8B-B14F-4D97-AF65-F5344CB8AC3E}">
        <p14:creationId xmlns:p14="http://schemas.microsoft.com/office/powerpoint/2010/main" val="2813935454"/>
      </p:ext>
    </p:extLst>
  </p:cSld>
  <p:clrMapOvr>
    <a:masterClrMapping/>
  </p:clrMapOvr>
  <mc:AlternateContent xmlns:mc="http://schemas.openxmlformats.org/markup-compatibility/2006" xmlns:p14="http://schemas.microsoft.com/office/powerpoint/2010/main">
    <mc:Choice Requires="p14">
      <p:transition p14:dur="0" advTm="1731"/>
    </mc:Choice>
    <mc:Fallback xmlns="">
      <p:transition advTm="1731"/>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C1968C-8214-4869-994A-DC4ED79DB05B}"/>
              </a:ext>
            </a:extLst>
          </p:cNvPr>
          <p:cNvSpPr>
            <a:spLocks noGrp="1"/>
          </p:cNvSpPr>
          <p:nvPr>
            <p:ph type="title"/>
          </p:nvPr>
        </p:nvSpPr>
        <p:spPr/>
        <p:txBody>
          <a:bodyPr>
            <a:normAutofit/>
          </a:bodyPr>
          <a:lstStyle/>
          <a:p>
            <a:r>
              <a:rPr lang="en-US" altLang="zh-CN" dirty="0"/>
              <a:t>4.1 Teacher-student network</a:t>
            </a:r>
            <a:endParaRPr lang="zh-CN" altLang="en-US" dirty="0"/>
          </a:p>
        </p:txBody>
      </p:sp>
      <p:sp>
        <p:nvSpPr>
          <p:cNvPr id="3" name="日期占位符 2">
            <a:extLst>
              <a:ext uri="{FF2B5EF4-FFF2-40B4-BE49-F238E27FC236}">
                <a16:creationId xmlns:a16="http://schemas.microsoft.com/office/drawing/2014/main" id="{D2615DD7-8178-4E10-B1C1-B40A2CCAAB8E}"/>
              </a:ext>
            </a:extLst>
          </p:cNvPr>
          <p:cNvSpPr>
            <a:spLocks noGrp="1"/>
          </p:cNvSpPr>
          <p:nvPr>
            <p:ph type="dt" sz="half" idx="10"/>
          </p:nvPr>
        </p:nvSpPr>
        <p:spPr/>
        <p:txBody>
          <a:bodyPr/>
          <a:lstStyle/>
          <a:p>
            <a:fld id="{D8EF6340-23BC-486F-A672-31FA66DDD70A}" type="datetime1">
              <a:rPr lang="zh-CN" altLang="en-US" smtClean="0"/>
              <a:t>2019/5/22</a:t>
            </a:fld>
            <a:endParaRPr lang="zh-CN" altLang="en-US" dirty="0"/>
          </a:p>
        </p:txBody>
      </p:sp>
      <p:sp>
        <p:nvSpPr>
          <p:cNvPr id="4" name="页脚占位符 3">
            <a:extLst>
              <a:ext uri="{FF2B5EF4-FFF2-40B4-BE49-F238E27FC236}">
                <a16:creationId xmlns:a16="http://schemas.microsoft.com/office/drawing/2014/main" id="{17EA92C7-3F45-4307-98E9-D34EF41A105F}"/>
              </a:ext>
            </a:extLst>
          </p:cNvPr>
          <p:cNvSpPr>
            <a:spLocks noGrp="1"/>
          </p:cNvSpPr>
          <p:nvPr>
            <p:ph type="ftr" sz="quarter" idx="11"/>
          </p:nvPr>
        </p:nvSpPr>
        <p:spPr/>
        <p:txBody>
          <a:bodyPr/>
          <a:lstStyle/>
          <a:p>
            <a:r>
              <a:rPr lang="zh-CN" altLang="en-US"/>
              <a:t>复旦类脑芯片与片上系统研究院</a:t>
            </a:r>
          </a:p>
        </p:txBody>
      </p:sp>
      <p:sp>
        <p:nvSpPr>
          <p:cNvPr id="5" name="灯片编号占位符 4">
            <a:extLst>
              <a:ext uri="{FF2B5EF4-FFF2-40B4-BE49-F238E27FC236}">
                <a16:creationId xmlns:a16="http://schemas.microsoft.com/office/drawing/2014/main" id="{7FA58E37-1416-4AB1-B40E-4D84E030744E}"/>
              </a:ext>
            </a:extLst>
          </p:cNvPr>
          <p:cNvSpPr>
            <a:spLocks noGrp="1"/>
          </p:cNvSpPr>
          <p:nvPr>
            <p:ph type="sldNum" sz="quarter" idx="12"/>
          </p:nvPr>
        </p:nvSpPr>
        <p:spPr/>
        <p:txBody>
          <a:bodyPr/>
          <a:lstStyle/>
          <a:p>
            <a:fld id="{D81BC2DF-976F-4C49-92B9-E79BD60CFE9D}" type="slidenum">
              <a:rPr lang="zh-CN" altLang="en-US" smtClean="0"/>
              <a:pPr/>
              <a:t>24</a:t>
            </a:fld>
            <a:r>
              <a:rPr lang="en-US" altLang="zh-CN"/>
              <a:t>/28</a:t>
            </a:r>
            <a:endParaRPr lang="zh-CN" altLang="en-US" dirty="0"/>
          </a:p>
        </p:txBody>
      </p:sp>
      <p:sp>
        <p:nvSpPr>
          <p:cNvPr id="6" name="文本框 5">
            <a:extLst>
              <a:ext uri="{FF2B5EF4-FFF2-40B4-BE49-F238E27FC236}">
                <a16:creationId xmlns:a16="http://schemas.microsoft.com/office/drawing/2014/main" id="{D5DB97BB-2036-4295-8680-F2297AD24120}"/>
              </a:ext>
            </a:extLst>
          </p:cNvPr>
          <p:cNvSpPr txBox="1"/>
          <p:nvPr/>
        </p:nvSpPr>
        <p:spPr>
          <a:xfrm>
            <a:off x="1104900" y="1411705"/>
            <a:ext cx="11144250" cy="3154197"/>
          </a:xfrm>
          <a:prstGeom prst="rect">
            <a:avLst/>
          </a:prstGeom>
          <a:noFill/>
        </p:spPr>
        <p:txBody>
          <a:bodyPr wrap="square" rtlCol="0">
            <a:spAutoFit/>
          </a:bodyPr>
          <a:lstStyle/>
          <a:p>
            <a:pPr marL="342900" indent="-342900" algn="l">
              <a:lnSpc>
                <a:spcPct val="150000"/>
              </a:lnSpc>
              <a:buFont typeface="Wingdings" panose="05000000000000000000" pitchFamily="2" charset="2"/>
              <a:buChar char="p"/>
            </a:pPr>
            <a:r>
              <a:rPr lang="en-US" altLang="zh-CN" sz="2000" dirty="0">
                <a:solidFill>
                  <a:schemeClr val="accent1"/>
                </a:solidFill>
                <a:latin typeface="微软雅黑" panose="020B0503020204020204" pitchFamily="34" charset="-122"/>
                <a:ea typeface="微软雅黑" panose="020B0503020204020204" pitchFamily="34" charset="-122"/>
              </a:rPr>
              <a:t>Two key</a:t>
            </a:r>
            <a:r>
              <a:rPr lang="zh-CN" altLang="en-US" sz="2000" dirty="0">
                <a:solidFill>
                  <a:schemeClr val="accent1"/>
                </a:solidFill>
                <a:latin typeface="微软雅黑" panose="020B0503020204020204" pitchFamily="34" charset="-122"/>
                <a:ea typeface="微软雅黑" panose="020B0503020204020204" pitchFamily="34" charset="-122"/>
              </a:rPr>
              <a:t> </a:t>
            </a:r>
            <a:r>
              <a:rPr lang="en-US" altLang="zh-CN" sz="2000" dirty="0">
                <a:solidFill>
                  <a:schemeClr val="accent1"/>
                </a:solidFill>
                <a:latin typeface="微软雅黑" panose="020B0503020204020204" pitchFamily="34" charset="-122"/>
                <a:ea typeface="微软雅黑" panose="020B0503020204020204" pitchFamily="34" charset="-122"/>
              </a:rPr>
              <a:t>steps:</a:t>
            </a:r>
          </a:p>
          <a:p>
            <a:pPr marL="800100" lvl="1"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Define knowledge</a:t>
            </a:r>
          </a:p>
          <a:p>
            <a:pPr marL="800100" lvl="1"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Define optimization loss which learns knowledge from teacher network</a:t>
            </a:r>
          </a:p>
          <a:p>
            <a:pPr marL="342900" indent="-342900" algn="l">
              <a:lnSpc>
                <a:spcPct val="150000"/>
              </a:lnSpc>
              <a:buFont typeface="Wingdings" panose="05000000000000000000" pitchFamily="2" charset="2"/>
              <a:buChar char="p"/>
            </a:pPr>
            <a:endParaRPr lang="en-US" altLang="zh-CN" sz="2000" dirty="0">
              <a:solidFill>
                <a:schemeClr val="accent1"/>
              </a:solidFill>
              <a:latin typeface="微软雅黑" panose="020B0503020204020204" pitchFamily="34" charset="-122"/>
              <a:ea typeface="微软雅黑" panose="020B0503020204020204" pitchFamily="34" charset="-122"/>
            </a:endParaRPr>
          </a:p>
          <a:p>
            <a:pPr marL="342900" indent="-342900" algn="l">
              <a:lnSpc>
                <a:spcPct val="150000"/>
              </a:lnSpc>
              <a:buFont typeface="Wingdings" panose="05000000000000000000" pitchFamily="2" charset="2"/>
              <a:buChar char="p"/>
            </a:pPr>
            <a:r>
              <a:rPr lang="en-US" altLang="zh-CN" sz="2000" dirty="0">
                <a:solidFill>
                  <a:schemeClr val="accent1"/>
                </a:solidFill>
                <a:latin typeface="微软雅黑" panose="020B0503020204020204" pitchFamily="34" charset="-122"/>
                <a:ea typeface="微软雅黑" panose="020B0503020204020204" pitchFamily="34" charset="-122"/>
              </a:rPr>
              <a:t>Main Methods:</a:t>
            </a:r>
          </a:p>
          <a:p>
            <a:pPr algn="l">
              <a:lnSpc>
                <a:spcPct val="300000"/>
              </a:lnSpc>
            </a:pPr>
            <a:endParaRPr lang="zh-CN" altLang="en-US" sz="20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5C322163-D960-4A43-B83F-17EBC35DBE5A}"/>
              </a:ext>
            </a:extLst>
          </p:cNvPr>
          <p:cNvPicPr>
            <a:picLocks noChangeAspect="1"/>
          </p:cNvPicPr>
          <p:nvPr/>
        </p:nvPicPr>
        <p:blipFill>
          <a:blip r:embed="rId3"/>
          <a:stretch>
            <a:fillRect/>
          </a:stretch>
        </p:blipFill>
        <p:spPr>
          <a:xfrm>
            <a:off x="1562100" y="3797412"/>
            <a:ext cx="7048500" cy="1885950"/>
          </a:xfrm>
          <a:prstGeom prst="rect">
            <a:avLst/>
          </a:prstGeom>
        </p:spPr>
      </p:pic>
    </p:spTree>
    <p:extLst>
      <p:ext uri="{BB962C8B-B14F-4D97-AF65-F5344CB8AC3E}">
        <p14:creationId xmlns:p14="http://schemas.microsoft.com/office/powerpoint/2010/main" val="27459391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C1968C-8214-4869-994A-DC4ED79DB05B}"/>
              </a:ext>
            </a:extLst>
          </p:cNvPr>
          <p:cNvSpPr>
            <a:spLocks noGrp="1"/>
          </p:cNvSpPr>
          <p:nvPr>
            <p:ph type="title"/>
          </p:nvPr>
        </p:nvSpPr>
        <p:spPr/>
        <p:txBody>
          <a:bodyPr>
            <a:normAutofit/>
          </a:bodyPr>
          <a:lstStyle/>
          <a:p>
            <a:r>
              <a:rPr lang="en-US" altLang="zh-CN" dirty="0"/>
              <a:t>4.2 Teacher-student network</a:t>
            </a:r>
            <a:endParaRPr lang="zh-CN" altLang="en-US" dirty="0"/>
          </a:p>
        </p:txBody>
      </p:sp>
      <p:sp>
        <p:nvSpPr>
          <p:cNvPr id="3" name="日期占位符 2">
            <a:extLst>
              <a:ext uri="{FF2B5EF4-FFF2-40B4-BE49-F238E27FC236}">
                <a16:creationId xmlns:a16="http://schemas.microsoft.com/office/drawing/2014/main" id="{D2615DD7-8178-4E10-B1C1-B40A2CCAAB8E}"/>
              </a:ext>
            </a:extLst>
          </p:cNvPr>
          <p:cNvSpPr>
            <a:spLocks noGrp="1"/>
          </p:cNvSpPr>
          <p:nvPr>
            <p:ph type="dt" sz="half" idx="10"/>
          </p:nvPr>
        </p:nvSpPr>
        <p:spPr/>
        <p:txBody>
          <a:bodyPr/>
          <a:lstStyle/>
          <a:p>
            <a:fld id="{D8EF6340-23BC-486F-A672-31FA66DDD70A}" type="datetime1">
              <a:rPr lang="zh-CN" altLang="en-US" smtClean="0"/>
              <a:t>2019/5/22</a:t>
            </a:fld>
            <a:endParaRPr lang="zh-CN" altLang="en-US" dirty="0"/>
          </a:p>
        </p:txBody>
      </p:sp>
      <p:sp>
        <p:nvSpPr>
          <p:cNvPr id="4" name="页脚占位符 3">
            <a:extLst>
              <a:ext uri="{FF2B5EF4-FFF2-40B4-BE49-F238E27FC236}">
                <a16:creationId xmlns:a16="http://schemas.microsoft.com/office/drawing/2014/main" id="{17EA92C7-3F45-4307-98E9-D34EF41A105F}"/>
              </a:ext>
            </a:extLst>
          </p:cNvPr>
          <p:cNvSpPr>
            <a:spLocks noGrp="1"/>
          </p:cNvSpPr>
          <p:nvPr>
            <p:ph type="ftr" sz="quarter" idx="11"/>
          </p:nvPr>
        </p:nvSpPr>
        <p:spPr/>
        <p:txBody>
          <a:bodyPr/>
          <a:lstStyle/>
          <a:p>
            <a:r>
              <a:rPr lang="zh-CN" altLang="en-US"/>
              <a:t>复旦类脑芯片与片上系统研究院</a:t>
            </a:r>
          </a:p>
        </p:txBody>
      </p:sp>
      <p:sp>
        <p:nvSpPr>
          <p:cNvPr id="5" name="灯片编号占位符 4">
            <a:extLst>
              <a:ext uri="{FF2B5EF4-FFF2-40B4-BE49-F238E27FC236}">
                <a16:creationId xmlns:a16="http://schemas.microsoft.com/office/drawing/2014/main" id="{7FA58E37-1416-4AB1-B40E-4D84E030744E}"/>
              </a:ext>
            </a:extLst>
          </p:cNvPr>
          <p:cNvSpPr>
            <a:spLocks noGrp="1"/>
          </p:cNvSpPr>
          <p:nvPr>
            <p:ph type="sldNum" sz="quarter" idx="12"/>
          </p:nvPr>
        </p:nvSpPr>
        <p:spPr/>
        <p:txBody>
          <a:bodyPr/>
          <a:lstStyle/>
          <a:p>
            <a:fld id="{D81BC2DF-976F-4C49-92B9-E79BD60CFE9D}" type="slidenum">
              <a:rPr lang="zh-CN" altLang="en-US" smtClean="0"/>
              <a:pPr/>
              <a:t>25</a:t>
            </a:fld>
            <a:r>
              <a:rPr lang="en-US" altLang="zh-CN"/>
              <a:t>/28</a:t>
            </a:r>
            <a:endParaRPr lang="zh-CN" altLang="en-US" dirty="0"/>
          </a:p>
        </p:txBody>
      </p:sp>
      <p:sp>
        <p:nvSpPr>
          <p:cNvPr id="6" name="文本框 5">
            <a:extLst>
              <a:ext uri="{FF2B5EF4-FFF2-40B4-BE49-F238E27FC236}">
                <a16:creationId xmlns:a16="http://schemas.microsoft.com/office/drawing/2014/main" id="{D5DB97BB-2036-4295-8680-F2297AD24120}"/>
              </a:ext>
            </a:extLst>
          </p:cNvPr>
          <p:cNvSpPr txBox="1"/>
          <p:nvPr/>
        </p:nvSpPr>
        <p:spPr>
          <a:xfrm>
            <a:off x="1104900" y="1411705"/>
            <a:ext cx="11144250" cy="361586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rPr>
              <a:t>Knowledge Definition: (FSP)flow of solution procedure matrix</a:t>
            </a:r>
          </a:p>
          <a:p>
            <a:pPr>
              <a:lnSpc>
                <a:spcPct val="150000"/>
              </a:lnSpc>
            </a:pP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endParaRPr lang="en-US" altLang="zh-CN" sz="2000" b="1" dirty="0">
              <a:latin typeface="微软雅黑" panose="020B0503020204020204" pitchFamily="34" charset="-122"/>
              <a:ea typeface="微软雅黑" panose="020B0503020204020204" pitchFamily="34" charset="-122"/>
            </a:endParaRPr>
          </a:p>
          <a:p>
            <a:pPr>
              <a:lnSpc>
                <a:spcPct val="150000"/>
              </a:lnSpc>
            </a:pPr>
            <a:endParaRPr lang="en-US" altLang="zh-CN" sz="2000" b="1" dirty="0">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000" b="1" dirty="0">
                <a:latin typeface="微软雅黑" panose="020B0503020204020204" pitchFamily="34" charset="-122"/>
                <a:ea typeface="微软雅黑" panose="020B0503020204020204" pitchFamily="34" charset="-122"/>
              </a:rPr>
              <a:t>Loss Definition:</a:t>
            </a:r>
          </a:p>
          <a:p>
            <a:pPr marL="342900" indent="-342900">
              <a:lnSpc>
                <a:spcPct val="150000"/>
              </a:lnSpc>
              <a:buFont typeface="Arial" panose="020B0604020202020204" pitchFamily="34" charset="0"/>
              <a:buChar char="•"/>
            </a:pPr>
            <a:endParaRPr lang="en-US" altLang="zh-CN" sz="2000" dirty="0">
              <a:solidFill>
                <a:schemeClr val="accent1"/>
              </a:solidFill>
              <a:latin typeface="微软雅黑" panose="020B0503020204020204" pitchFamily="34" charset="-122"/>
              <a:ea typeface="微软雅黑" panose="020B0503020204020204" pitchFamily="34" charset="-122"/>
            </a:endParaRPr>
          </a:p>
          <a:p>
            <a:pPr algn="l">
              <a:lnSpc>
                <a:spcPct val="300000"/>
              </a:lnSpc>
            </a:pPr>
            <a:endParaRPr lang="zh-CN" altLang="en-US" sz="20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7D42EC78-CC9D-4358-B4A2-918D9C111AB7}"/>
              </a:ext>
            </a:extLst>
          </p:cNvPr>
          <p:cNvPicPr>
            <a:picLocks noChangeAspect="1"/>
          </p:cNvPicPr>
          <p:nvPr/>
        </p:nvPicPr>
        <p:blipFill>
          <a:blip r:embed="rId3"/>
          <a:stretch>
            <a:fillRect/>
          </a:stretch>
        </p:blipFill>
        <p:spPr>
          <a:xfrm>
            <a:off x="6257337" y="2109105"/>
            <a:ext cx="5934663" cy="3439017"/>
          </a:xfrm>
          <a:prstGeom prst="rect">
            <a:avLst/>
          </a:prstGeom>
        </p:spPr>
      </p:pic>
      <p:pic>
        <p:nvPicPr>
          <p:cNvPr id="9" name="图片 8">
            <a:extLst>
              <a:ext uri="{FF2B5EF4-FFF2-40B4-BE49-F238E27FC236}">
                <a16:creationId xmlns:a16="http://schemas.microsoft.com/office/drawing/2014/main" id="{DB1EE72B-D41A-40F7-84A3-9D2312D3A0FE}"/>
              </a:ext>
            </a:extLst>
          </p:cNvPr>
          <p:cNvPicPr>
            <a:picLocks noChangeAspect="1"/>
          </p:cNvPicPr>
          <p:nvPr/>
        </p:nvPicPr>
        <p:blipFill>
          <a:blip r:embed="rId4"/>
          <a:stretch>
            <a:fillRect/>
          </a:stretch>
        </p:blipFill>
        <p:spPr>
          <a:xfrm>
            <a:off x="1391237" y="2315183"/>
            <a:ext cx="4704763" cy="847118"/>
          </a:xfrm>
          <a:prstGeom prst="rect">
            <a:avLst/>
          </a:prstGeom>
        </p:spPr>
      </p:pic>
      <p:pic>
        <p:nvPicPr>
          <p:cNvPr id="10" name="图片 9">
            <a:extLst>
              <a:ext uri="{FF2B5EF4-FFF2-40B4-BE49-F238E27FC236}">
                <a16:creationId xmlns:a16="http://schemas.microsoft.com/office/drawing/2014/main" id="{A1855888-E4C9-4C26-96A3-7B3F895FE9EC}"/>
              </a:ext>
            </a:extLst>
          </p:cNvPr>
          <p:cNvPicPr>
            <a:picLocks noChangeAspect="1"/>
          </p:cNvPicPr>
          <p:nvPr/>
        </p:nvPicPr>
        <p:blipFill>
          <a:blip r:embed="rId5"/>
          <a:stretch>
            <a:fillRect/>
          </a:stretch>
        </p:blipFill>
        <p:spPr>
          <a:xfrm>
            <a:off x="1391237" y="3959107"/>
            <a:ext cx="4728940" cy="1201616"/>
          </a:xfrm>
          <a:prstGeom prst="rect">
            <a:avLst/>
          </a:prstGeom>
        </p:spPr>
      </p:pic>
      <p:sp>
        <p:nvSpPr>
          <p:cNvPr id="11" name="文本框 10">
            <a:extLst>
              <a:ext uri="{FF2B5EF4-FFF2-40B4-BE49-F238E27FC236}">
                <a16:creationId xmlns:a16="http://schemas.microsoft.com/office/drawing/2014/main" id="{1C941148-F04A-4813-B138-725120A780F3}"/>
              </a:ext>
            </a:extLst>
          </p:cNvPr>
          <p:cNvSpPr txBox="1"/>
          <p:nvPr/>
        </p:nvSpPr>
        <p:spPr>
          <a:xfrm>
            <a:off x="838200" y="5908827"/>
            <a:ext cx="11977687" cy="336695"/>
          </a:xfrm>
          <a:prstGeom prst="rect">
            <a:avLst/>
          </a:prstGeom>
          <a:noFill/>
        </p:spPr>
        <p:txBody>
          <a:bodyPr wrap="square" rtlCol="0">
            <a:spAutoFit/>
          </a:bodyPr>
          <a:lstStyle/>
          <a:p>
            <a:pPr lvl="1">
              <a:lnSpc>
                <a:spcPct val="150000"/>
              </a:lnSpc>
            </a:pPr>
            <a:r>
              <a:rPr lang="en-US" altLang="zh-CN" sz="1200" i="1" dirty="0" err="1">
                <a:solidFill>
                  <a:schemeClr val="accent3">
                    <a:lumMod val="75000"/>
                  </a:schemeClr>
                </a:solidFill>
                <a:latin typeface="微软雅黑" panose="020B0503020204020204" pitchFamily="34" charset="-122"/>
                <a:ea typeface="微软雅黑" panose="020B0503020204020204" pitchFamily="34" charset="-122"/>
              </a:rPr>
              <a:t>Yim</a:t>
            </a:r>
            <a:r>
              <a:rPr lang="en-US" altLang="zh-CN" sz="1200" i="1" dirty="0">
                <a:solidFill>
                  <a:schemeClr val="accent3">
                    <a:lumMod val="75000"/>
                  </a:schemeClr>
                </a:solidFill>
                <a:latin typeface="微软雅黑" panose="020B0503020204020204" pitchFamily="34" charset="-122"/>
                <a:ea typeface="微软雅黑" panose="020B0503020204020204" pitchFamily="34" charset="-122"/>
              </a:rPr>
              <a:t> et at." A Gift from Knowledge Distillation : Fast Optimization , Network Minimization and Transfer Learning “. CVPR2017</a:t>
            </a:r>
          </a:p>
        </p:txBody>
      </p:sp>
    </p:spTree>
    <p:extLst>
      <p:ext uri="{BB962C8B-B14F-4D97-AF65-F5344CB8AC3E}">
        <p14:creationId xmlns:p14="http://schemas.microsoft.com/office/powerpoint/2010/main" val="1294998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6502" b="16502"/>
          <a:stretch>
            <a:fillRect/>
          </a:stretch>
        </p:blipFill>
        <p:spPr/>
      </p:pic>
      <p:sp>
        <p:nvSpPr>
          <p:cNvPr id="14" name="圆角矩形 13"/>
          <p:cNvSpPr/>
          <p:nvPr/>
        </p:nvSpPr>
        <p:spPr>
          <a:xfrm>
            <a:off x="0" y="2667000"/>
            <a:ext cx="6502399" cy="1485900"/>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0" y="2777068"/>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0" y="40259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6956723" y="-1518701"/>
            <a:ext cx="4238661" cy="9325630"/>
          </a:xfrm>
          <a:prstGeom prst="rect">
            <a:avLst/>
          </a:prstGeom>
          <a:noFill/>
        </p:spPr>
        <p:txBody>
          <a:bodyPr wrap="none" rtlCol="0">
            <a:spAutoFit/>
          </a:bodyPr>
          <a:lstStyle/>
          <a:p>
            <a:r>
              <a:rPr lang="en-US" altLang="zh-CN" sz="60000" dirty="0">
                <a:solidFill>
                  <a:srgbClr val="004F8A"/>
                </a:solidFill>
              </a:rPr>
              <a:t>5</a:t>
            </a:r>
            <a:endParaRPr lang="zh-CN" altLang="en-US" sz="60000" dirty="0">
              <a:solidFill>
                <a:srgbClr val="004F8A"/>
              </a:solidFill>
            </a:endParaRPr>
          </a:p>
        </p:txBody>
      </p:sp>
      <p:sp>
        <p:nvSpPr>
          <p:cNvPr id="17" name="标题 6"/>
          <p:cNvSpPr>
            <a:spLocks noGrp="1"/>
          </p:cNvSpPr>
          <p:nvPr>
            <p:ph type="title"/>
          </p:nvPr>
        </p:nvSpPr>
        <p:spPr>
          <a:xfrm>
            <a:off x="0" y="2576811"/>
            <a:ext cx="5689600" cy="1800000"/>
          </a:xfrm>
        </p:spPr>
        <p:txBody>
          <a:bodyPr anchor="ctr">
            <a:noAutofit/>
          </a:bodyPr>
          <a:lstStyle/>
          <a:p>
            <a:r>
              <a:rPr lang="en-US" altLang="zh-CN" sz="3600" b="1" dirty="0">
                <a:latin typeface="Times New Roman" panose="02020603050405020304" pitchFamily="18" charset="0"/>
                <a:cs typeface="Times New Roman" panose="02020603050405020304" pitchFamily="18" charset="0"/>
              </a:rPr>
              <a:t>Compact network design</a:t>
            </a:r>
            <a:endParaRPr lang="zh-CN" altLang="en-US" sz="3600" b="1" dirty="0">
              <a:latin typeface="Times New Roman" panose="02020603050405020304" pitchFamily="18" charset="0"/>
              <a:cs typeface="Times New Roman" panose="02020603050405020304" pitchFamily="18" charset="0"/>
            </a:endParaRPr>
          </a:p>
        </p:txBody>
      </p:sp>
      <p:sp>
        <p:nvSpPr>
          <p:cNvPr id="2" name="日期占位符 1">
            <a:extLst>
              <a:ext uri="{FF2B5EF4-FFF2-40B4-BE49-F238E27FC236}">
                <a16:creationId xmlns:a16="http://schemas.microsoft.com/office/drawing/2014/main" id="{6732DA5D-0224-4B56-94B8-D87C75B77EE3}"/>
              </a:ext>
            </a:extLst>
          </p:cNvPr>
          <p:cNvSpPr>
            <a:spLocks noGrp="1"/>
          </p:cNvSpPr>
          <p:nvPr>
            <p:ph type="dt" sz="half" idx="10"/>
          </p:nvPr>
        </p:nvSpPr>
        <p:spPr/>
        <p:txBody>
          <a:bodyPr/>
          <a:lstStyle/>
          <a:p>
            <a:fld id="{ED6DE713-03EF-49CB-82B5-6479EFD67C24}" type="datetime1">
              <a:rPr lang="zh-CN" altLang="en-US" smtClean="0"/>
              <a:t>2019/5/22</a:t>
            </a:fld>
            <a:endParaRPr lang="zh-CN" altLang="en-US"/>
          </a:p>
        </p:txBody>
      </p:sp>
      <p:sp>
        <p:nvSpPr>
          <p:cNvPr id="3" name="页脚占位符 2">
            <a:extLst>
              <a:ext uri="{FF2B5EF4-FFF2-40B4-BE49-F238E27FC236}">
                <a16:creationId xmlns:a16="http://schemas.microsoft.com/office/drawing/2014/main" id="{1F318027-3B25-4139-AC3C-2E6702D4CF74}"/>
              </a:ext>
            </a:extLst>
          </p:cNvPr>
          <p:cNvSpPr>
            <a:spLocks noGrp="1"/>
          </p:cNvSpPr>
          <p:nvPr>
            <p:ph type="ftr" sz="quarter" idx="11"/>
          </p:nvPr>
        </p:nvSpPr>
        <p:spPr/>
        <p:txBody>
          <a:bodyPr/>
          <a:lstStyle/>
          <a:p>
            <a:r>
              <a:rPr lang="zh-CN" altLang="en-US"/>
              <a:t>复旦类脑芯片与片上系统研究院</a:t>
            </a:r>
          </a:p>
        </p:txBody>
      </p:sp>
      <p:sp>
        <p:nvSpPr>
          <p:cNvPr id="6" name="灯片编号占位符 5">
            <a:extLst>
              <a:ext uri="{FF2B5EF4-FFF2-40B4-BE49-F238E27FC236}">
                <a16:creationId xmlns:a16="http://schemas.microsoft.com/office/drawing/2014/main" id="{CC3252B0-724B-44A5-BBB2-AA5483455326}"/>
              </a:ext>
            </a:extLst>
          </p:cNvPr>
          <p:cNvSpPr>
            <a:spLocks noGrp="1"/>
          </p:cNvSpPr>
          <p:nvPr>
            <p:ph type="sldNum" sz="quarter" idx="12"/>
          </p:nvPr>
        </p:nvSpPr>
        <p:spPr/>
        <p:txBody>
          <a:bodyPr/>
          <a:lstStyle/>
          <a:p>
            <a:fld id="{D81BC2DF-976F-4C49-92B9-E79BD60CFE9D}" type="slidenum">
              <a:rPr lang="zh-CN" altLang="en-US" smtClean="0"/>
              <a:t>26</a:t>
            </a:fld>
            <a:endParaRPr lang="zh-CN" altLang="en-US"/>
          </a:p>
        </p:txBody>
      </p:sp>
    </p:spTree>
    <p:extLst>
      <p:ext uri="{BB962C8B-B14F-4D97-AF65-F5344CB8AC3E}">
        <p14:creationId xmlns:p14="http://schemas.microsoft.com/office/powerpoint/2010/main" val="2693156381"/>
      </p:ext>
    </p:extLst>
  </p:cSld>
  <p:clrMapOvr>
    <a:masterClrMapping/>
  </p:clrMapOvr>
  <mc:AlternateContent xmlns:mc="http://schemas.openxmlformats.org/markup-compatibility/2006" xmlns:p14="http://schemas.microsoft.com/office/powerpoint/2010/main">
    <mc:Choice Requires="p14">
      <p:transition p14:dur="0" advTm="1731"/>
    </mc:Choice>
    <mc:Fallback xmlns="">
      <p:transition advTm="1731"/>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C1968C-8214-4869-994A-DC4ED79DB05B}"/>
              </a:ext>
            </a:extLst>
          </p:cNvPr>
          <p:cNvSpPr>
            <a:spLocks noGrp="1"/>
          </p:cNvSpPr>
          <p:nvPr>
            <p:ph type="title"/>
          </p:nvPr>
        </p:nvSpPr>
        <p:spPr/>
        <p:txBody>
          <a:bodyPr>
            <a:normAutofit/>
          </a:bodyPr>
          <a:lstStyle/>
          <a:p>
            <a:r>
              <a:rPr lang="en-US" altLang="zh-CN" dirty="0"/>
              <a:t>5.1 Compact Network Design</a:t>
            </a:r>
            <a:endParaRPr lang="zh-CN" altLang="en-US" dirty="0"/>
          </a:p>
        </p:txBody>
      </p:sp>
      <p:sp>
        <p:nvSpPr>
          <p:cNvPr id="3" name="日期占位符 2">
            <a:extLst>
              <a:ext uri="{FF2B5EF4-FFF2-40B4-BE49-F238E27FC236}">
                <a16:creationId xmlns:a16="http://schemas.microsoft.com/office/drawing/2014/main" id="{D2615DD7-8178-4E10-B1C1-B40A2CCAAB8E}"/>
              </a:ext>
            </a:extLst>
          </p:cNvPr>
          <p:cNvSpPr>
            <a:spLocks noGrp="1"/>
          </p:cNvSpPr>
          <p:nvPr>
            <p:ph type="dt" sz="half" idx="10"/>
          </p:nvPr>
        </p:nvSpPr>
        <p:spPr/>
        <p:txBody>
          <a:bodyPr/>
          <a:lstStyle/>
          <a:p>
            <a:fld id="{D8EF6340-23BC-486F-A672-31FA66DDD70A}" type="datetime1">
              <a:rPr lang="zh-CN" altLang="en-US" smtClean="0"/>
              <a:t>2019/5/22</a:t>
            </a:fld>
            <a:endParaRPr lang="zh-CN" altLang="en-US"/>
          </a:p>
        </p:txBody>
      </p:sp>
      <p:sp>
        <p:nvSpPr>
          <p:cNvPr id="4" name="页脚占位符 3">
            <a:extLst>
              <a:ext uri="{FF2B5EF4-FFF2-40B4-BE49-F238E27FC236}">
                <a16:creationId xmlns:a16="http://schemas.microsoft.com/office/drawing/2014/main" id="{17EA92C7-3F45-4307-98E9-D34EF41A105F}"/>
              </a:ext>
            </a:extLst>
          </p:cNvPr>
          <p:cNvSpPr>
            <a:spLocks noGrp="1"/>
          </p:cNvSpPr>
          <p:nvPr>
            <p:ph type="ftr" sz="quarter" idx="11"/>
          </p:nvPr>
        </p:nvSpPr>
        <p:spPr/>
        <p:txBody>
          <a:bodyPr/>
          <a:lstStyle/>
          <a:p>
            <a:r>
              <a:rPr lang="zh-CN" altLang="en-US"/>
              <a:t>复旦类脑芯片与片上系统研究院</a:t>
            </a:r>
          </a:p>
        </p:txBody>
      </p:sp>
      <p:sp>
        <p:nvSpPr>
          <p:cNvPr id="5" name="灯片编号占位符 4">
            <a:extLst>
              <a:ext uri="{FF2B5EF4-FFF2-40B4-BE49-F238E27FC236}">
                <a16:creationId xmlns:a16="http://schemas.microsoft.com/office/drawing/2014/main" id="{7FA58E37-1416-4AB1-B40E-4D84E030744E}"/>
              </a:ext>
            </a:extLst>
          </p:cNvPr>
          <p:cNvSpPr>
            <a:spLocks noGrp="1"/>
          </p:cNvSpPr>
          <p:nvPr>
            <p:ph type="sldNum" sz="quarter" idx="12"/>
          </p:nvPr>
        </p:nvSpPr>
        <p:spPr/>
        <p:txBody>
          <a:bodyPr/>
          <a:lstStyle/>
          <a:p>
            <a:fld id="{D81BC2DF-976F-4C49-92B9-E79BD60CFE9D}" type="slidenum">
              <a:rPr lang="zh-CN" altLang="en-US" smtClean="0"/>
              <a:pPr/>
              <a:t>27</a:t>
            </a:fld>
            <a:r>
              <a:rPr lang="en-US" altLang="zh-CN"/>
              <a:t>/28</a:t>
            </a:r>
            <a:endParaRPr lang="zh-CN" altLang="en-US" dirty="0"/>
          </a:p>
        </p:txBody>
      </p:sp>
      <p:sp>
        <p:nvSpPr>
          <p:cNvPr id="9" name="文本框 8">
            <a:extLst>
              <a:ext uri="{FF2B5EF4-FFF2-40B4-BE49-F238E27FC236}">
                <a16:creationId xmlns:a16="http://schemas.microsoft.com/office/drawing/2014/main" id="{A13CF542-AAEA-40A6-9ECA-3568BDDF3650}"/>
              </a:ext>
            </a:extLst>
          </p:cNvPr>
          <p:cNvSpPr txBox="1"/>
          <p:nvPr/>
        </p:nvSpPr>
        <p:spPr>
          <a:xfrm>
            <a:off x="1331494" y="1347537"/>
            <a:ext cx="9704805" cy="5583388"/>
          </a:xfrm>
          <a:prstGeom prst="rect">
            <a:avLst/>
          </a:prstGeom>
          <a:noFill/>
        </p:spPr>
        <p:txBody>
          <a:bodyPr wrap="square" rtlCol="0">
            <a:spAutoFit/>
          </a:bodyPr>
          <a:lstStyle/>
          <a:p>
            <a:pPr marL="285750" indent="-285750">
              <a:lnSpc>
                <a:spcPct val="150000"/>
              </a:lnSpc>
              <a:buFont typeface="Wingdings" panose="05000000000000000000" pitchFamily="2" charset="2"/>
              <a:buChar char="p"/>
            </a:pPr>
            <a:r>
              <a:rPr lang="en-US" altLang="zh-CN" dirty="0" err="1">
                <a:solidFill>
                  <a:schemeClr val="accent1"/>
                </a:solidFill>
                <a:latin typeface="微软雅黑" panose="020B0503020204020204" pitchFamily="34" charset="-122"/>
                <a:ea typeface="微软雅黑" panose="020B0503020204020204" pitchFamily="34" charset="-122"/>
              </a:rPr>
              <a:t>MobileNets</a:t>
            </a:r>
            <a:r>
              <a:rPr lang="zh-CN" altLang="en-US" dirty="0">
                <a:solidFill>
                  <a:schemeClr val="accent1"/>
                </a:solidFill>
                <a:latin typeface="微软雅黑" panose="020B0503020204020204" pitchFamily="34" charset="-122"/>
                <a:ea typeface="微软雅黑" panose="020B0503020204020204" pitchFamily="34" charset="-122"/>
              </a:rPr>
              <a:t>系列：</a:t>
            </a:r>
            <a:endParaRPr lang="en-US" altLang="zh-CN" dirty="0">
              <a:solidFill>
                <a:schemeClr val="accent1"/>
              </a:solidFill>
              <a:latin typeface="微软雅黑" panose="020B0503020204020204" pitchFamily="34" charset="-122"/>
              <a:ea typeface="微软雅黑" panose="020B0503020204020204" pitchFamily="34" charset="-122"/>
            </a:endParaRPr>
          </a:p>
          <a:p>
            <a:pPr marL="742950" lvl="1" indent="-285750">
              <a:lnSpc>
                <a:spcPct val="150000"/>
              </a:lnSpc>
              <a:buFont typeface="微软雅黑" panose="020B0503020204020204" pitchFamily="34" charset="-122"/>
              <a:buChar char="−"/>
            </a:pPr>
            <a:r>
              <a:rPr lang="en-US" altLang="zh-CN" sz="1400" i="1" dirty="0">
                <a:latin typeface="微软雅黑" panose="020B0503020204020204" pitchFamily="34" charset="-122"/>
                <a:ea typeface="微软雅黑" panose="020B0503020204020204" pitchFamily="34" charset="-122"/>
              </a:rPr>
              <a:t>Howard et al.” </a:t>
            </a:r>
            <a:r>
              <a:rPr lang="en-US" altLang="zh-CN" sz="1400" i="1" dirty="0" err="1">
                <a:latin typeface="微软雅黑" panose="020B0503020204020204" pitchFamily="34" charset="-122"/>
                <a:ea typeface="微软雅黑" panose="020B0503020204020204" pitchFamily="34" charset="-122"/>
              </a:rPr>
              <a:t>MobileNets</a:t>
            </a:r>
            <a:r>
              <a:rPr lang="en-US" altLang="zh-CN" sz="1400" i="1" dirty="0">
                <a:latin typeface="微软雅黑" panose="020B0503020204020204" pitchFamily="34" charset="-122"/>
                <a:ea typeface="微软雅黑" panose="020B0503020204020204" pitchFamily="34" charset="-122"/>
              </a:rPr>
              <a:t>: Efficient Convolutional Neural Networks for Mobile Vision Applications” CVPR2017</a:t>
            </a:r>
          </a:p>
          <a:p>
            <a:pPr marL="742950" lvl="1" indent="-285750">
              <a:lnSpc>
                <a:spcPct val="150000"/>
              </a:lnSpc>
              <a:buFont typeface="微软雅黑" panose="020B0503020204020204" pitchFamily="34" charset="-122"/>
              <a:buChar char="−"/>
            </a:pPr>
            <a:r>
              <a:rPr lang="en-US" altLang="zh-CN" sz="1400" i="1" dirty="0">
                <a:latin typeface="微软雅黑" panose="020B0503020204020204" pitchFamily="34" charset="-122"/>
                <a:ea typeface="微软雅黑" panose="020B0503020204020204" pitchFamily="34" charset="-122"/>
              </a:rPr>
              <a:t>Howard et al.” MobileNetV2: Inverted Residuals and Linear Bottlenecks” .CVPR2018.</a:t>
            </a:r>
          </a:p>
          <a:p>
            <a:pPr marL="742950" lvl="1" indent="-285750">
              <a:lnSpc>
                <a:spcPct val="150000"/>
              </a:lnSpc>
              <a:buFont typeface="微软雅黑" panose="020B0503020204020204" pitchFamily="34" charset="-122"/>
              <a:buChar char="−"/>
            </a:pPr>
            <a:r>
              <a:rPr lang="en-US" altLang="zh-CN" sz="1400" i="1" dirty="0">
                <a:latin typeface="微软雅黑" panose="020B0503020204020204" pitchFamily="34" charset="-122"/>
                <a:ea typeface="微软雅黑" panose="020B0503020204020204" pitchFamily="34" charset="-122"/>
              </a:rPr>
              <a:t>Howard et al.” Searching for MobileNetsV3”. CVPR2019(</a:t>
            </a:r>
            <a:r>
              <a:rPr lang="zh-CN" altLang="en-US" sz="1400" i="1" dirty="0">
                <a:latin typeface="微软雅黑" panose="020B0503020204020204" pitchFamily="34" charset="-122"/>
                <a:ea typeface="微软雅黑" panose="020B0503020204020204" pitchFamily="34" charset="-122"/>
              </a:rPr>
              <a:t>几天前的新论文，还没看</a:t>
            </a:r>
            <a:r>
              <a:rPr lang="en-US" altLang="zh-CN" sz="1400" i="1" dirty="0">
                <a:latin typeface="微软雅黑" panose="020B0503020204020204" pitchFamily="34" charset="-122"/>
                <a:ea typeface="微软雅黑" panose="020B0503020204020204" pitchFamily="34" charset="-122"/>
              </a:rPr>
              <a:t>)</a:t>
            </a:r>
          </a:p>
          <a:p>
            <a:pPr marL="285750" indent="-285750">
              <a:lnSpc>
                <a:spcPct val="150000"/>
              </a:lnSpc>
              <a:buFont typeface="Wingdings" panose="05000000000000000000" pitchFamily="2" charset="2"/>
              <a:buChar char="p"/>
            </a:pPr>
            <a:r>
              <a:rPr lang="en-US" altLang="zh-CN" dirty="0" err="1">
                <a:solidFill>
                  <a:schemeClr val="accent1"/>
                </a:solidFill>
                <a:latin typeface="微软雅黑" panose="020B0503020204020204" pitchFamily="34" charset="-122"/>
                <a:ea typeface="微软雅黑" panose="020B0503020204020204" pitchFamily="34" charset="-122"/>
              </a:rPr>
              <a:t>ShuffleNet</a:t>
            </a:r>
            <a:r>
              <a:rPr lang="zh-CN" altLang="en-US" dirty="0">
                <a:solidFill>
                  <a:schemeClr val="accent1"/>
                </a:solidFill>
                <a:latin typeface="微软雅黑" panose="020B0503020204020204" pitchFamily="34" charset="-122"/>
                <a:ea typeface="微软雅黑" panose="020B0503020204020204" pitchFamily="34" charset="-122"/>
              </a:rPr>
              <a:t>系列</a:t>
            </a:r>
            <a:r>
              <a:rPr lang="en-US" altLang="zh-CN" dirty="0">
                <a:solidFill>
                  <a:schemeClr val="accent1"/>
                </a:solidFill>
                <a:latin typeface="微软雅黑" panose="020B0503020204020204" pitchFamily="34" charset="-122"/>
                <a:ea typeface="微软雅黑" panose="020B0503020204020204" pitchFamily="34" charset="-122"/>
              </a:rPr>
              <a:t>:</a:t>
            </a:r>
          </a:p>
          <a:p>
            <a:pPr marL="742950" lvl="1" indent="-285750">
              <a:lnSpc>
                <a:spcPct val="150000"/>
              </a:lnSpc>
              <a:buFont typeface="微软雅黑" panose="020B0503020204020204" pitchFamily="34" charset="-122"/>
              <a:buChar char="−"/>
            </a:pPr>
            <a:r>
              <a:rPr lang="en-US" altLang="zh-CN" sz="1400" i="1" dirty="0" err="1">
                <a:latin typeface="微软雅黑" panose="020B0503020204020204" pitchFamily="34" charset="-122"/>
                <a:ea typeface="微软雅黑" panose="020B0503020204020204" pitchFamily="34" charset="-122"/>
              </a:rPr>
              <a:t>Xiangyu</a:t>
            </a:r>
            <a:r>
              <a:rPr lang="en-US" altLang="zh-CN" sz="1400" i="1" dirty="0">
                <a:latin typeface="微软雅黑" panose="020B0503020204020204" pitchFamily="34" charset="-122"/>
                <a:ea typeface="微软雅黑" panose="020B0503020204020204" pitchFamily="34" charset="-122"/>
              </a:rPr>
              <a:t> Zhang et al.”</a:t>
            </a:r>
            <a:r>
              <a:rPr lang="en-US" altLang="zh-CN" sz="1400" i="1" dirty="0" err="1">
                <a:latin typeface="微软雅黑" panose="020B0503020204020204" pitchFamily="34" charset="-122"/>
                <a:ea typeface="微软雅黑" panose="020B0503020204020204" pitchFamily="34" charset="-122"/>
              </a:rPr>
              <a:t>ShuffleNet</a:t>
            </a:r>
            <a:r>
              <a:rPr lang="en-US" altLang="zh-CN" sz="1400" i="1" dirty="0">
                <a:latin typeface="微软雅黑" panose="020B0503020204020204" pitchFamily="34" charset="-122"/>
                <a:ea typeface="微软雅黑" panose="020B0503020204020204" pitchFamily="34" charset="-122"/>
              </a:rPr>
              <a:t>: An Extremely Efficient Convolutional Neural Network for Mobile Devices</a:t>
            </a:r>
            <a:r>
              <a:rPr lang="zh-CN" altLang="en-US" sz="1400" i="1" dirty="0">
                <a:latin typeface="微软雅黑" panose="020B0503020204020204" pitchFamily="34" charset="-122"/>
                <a:ea typeface="微软雅黑" panose="020B0503020204020204" pitchFamily="34" charset="-122"/>
              </a:rPr>
              <a:t>”</a:t>
            </a:r>
            <a:r>
              <a:rPr lang="en-US" altLang="zh-CN" sz="1400" i="1" dirty="0">
                <a:latin typeface="微软雅黑" panose="020B0503020204020204" pitchFamily="34" charset="-122"/>
                <a:ea typeface="微软雅黑" panose="020B0503020204020204" pitchFamily="34" charset="-122"/>
              </a:rPr>
              <a:t>CVPR2017</a:t>
            </a:r>
          </a:p>
          <a:p>
            <a:pPr marL="742950" lvl="1" indent="-285750">
              <a:lnSpc>
                <a:spcPct val="150000"/>
              </a:lnSpc>
              <a:buFont typeface="微软雅黑" panose="020B0503020204020204" pitchFamily="34" charset="-122"/>
              <a:buChar char="−"/>
            </a:pPr>
            <a:r>
              <a:rPr lang="en-US" altLang="zh-CN" sz="1400" i="1" dirty="0" err="1">
                <a:latin typeface="微软雅黑" panose="020B0503020204020204" pitchFamily="34" charset="-122"/>
                <a:ea typeface="微软雅黑" panose="020B0503020204020204" pitchFamily="34" charset="-122"/>
              </a:rPr>
              <a:t>Ningning</a:t>
            </a:r>
            <a:r>
              <a:rPr lang="zh-CN" altLang="en-US" sz="1400" i="1" dirty="0">
                <a:latin typeface="微软雅黑" panose="020B0503020204020204" pitchFamily="34" charset="-122"/>
                <a:ea typeface="微软雅黑" panose="020B0503020204020204" pitchFamily="34" charset="-122"/>
              </a:rPr>
              <a:t> </a:t>
            </a:r>
            <a:r>
              <a:rPr lang="en-US" altLang="zh-CN" sz="1400" i="1" dirty="0">
                <a:latin typeface="微软雅黑" panose="020B0503020204020204" pitchFamily="34" charset="-122"/>
                <a:ea typeface="微软雅黑" panose="020B0503020204020204" pitchFamily="34" charset="-122"/>
              </a:rPr>
              <a:t>Ma et al.”</a:t>
            </a:r>
            <a:r>
              <a:rPr lang="en-US" altLang="zh-CN" sz="1400" i="1" dirty="0" err="1">
                <a:latin typeface="微软雅黑" panose="020B0503020204020204" pitchFamily="34" charset="-122"/>
                <a:ea typeface="微软雅黑" panose="020B0503020204020204" pitchFamily="34" charset="-122"/>
              </a:rPr>
              <a:t>ShuffleNet</a:t>
            </a:r>
            <a:r>
              <a:rPr lang="en-US" altLang="zh-CN" sz="1400" i="1" dirty="0">
                <a:latin typeface="微软雅黑" panose="020B0503020204020204" pitchFamily="34" charset="-122"/>
                <a:ea typeface="微软雅黑" panose="020B0503020204020204" pitchFamily="34" charset="-122"/>
              </a:rPr>
              <a:t> V2: Practical Guidelines for Efficient CNN Architecture Design”. ECCV2018</a:t>
            </a:r>
          </a:p>
          <a:p>
            <a:pPr marL="285750" indent="-285750">
              <a:lnSpc>
                <a:spcPct val="150000"/>
              </a:lnSpc>
              <a:buFont typeface="Wingdings" panose="05000000000000000000" pitchFamily="2" charset="2"/>
              <a:buChar char="p"/>
            </a:pPr>
            <a:r>
              <a:rPr lang="zh-CN" altLang="en-US" dirty="0">
                <a:solidFill>
                  <a:schemeClr val="accent1"/>
                </a:solidFill>
                <a:latin typeface="微软雅黑" panose="020B0503020204020204" pitchFamily="34" charset="-122"/>
                <a:ea typeface="微软雅黑" panose="020B0503020204020204" pitchFamily="34" charset="-122"/>
              </a:rPr>
              <a:t>其他</a:t>
            </a:r>
            <a:r>
              <a:rPr lang="en-US" altLang="zh-CN" dirty="0">
                <a:solidFill>
                  <a:schemeClr val="accent1"/>
                </a:solidFill>
                <a:latin typeface="微软雅黑" panose="020B0503020204020204" pitchFamily="34" charset="-122"/>
                <a:ea typeface="微软雅黑" panose="020B0503020204020204" pitchFamily="34" charset="-122"/>
              </a:rPr>
              <a:t>: </a:t>
            </a:r>
          </a:p>
          <a:p>
            <a:pPr marL="742950" lvl="1" indent="-285750">
              <a:lnSpc>
                <a:spcPct val="150000"/>
              </a:lnSpc>
              <a:buFont typeface="微软雅黑" panose="020B0503020204020204" pitchFamily="34" charset="-122"/>
              <a:buChar char="−"/>
            </a:pPr>
            <a:r>
              <a:rPr lang="en-US" altLang="zh-CN" sz="1400" i="1" dirty="0">
                <a:solidFill>
                  <a:prstClr val="black"/>
                </a:solidFill>
                <a:latin typeface="微软雅黑" panose="020B0503020204020204" pitchFamily="34" charset="-122"/>
                <a:ea typeface="微软雅黑" panose="020B0503020204020204" pitchFamily="34" charset="-122"/>
              </a:rPr>
              <a:t>Z. Li et al.”</a:t>
            </a:r>
            <a:r>
              <a:rPr lang="en-US" altLang="zh-CN" sz="1400" i="1" dirty="0" err="1">
                <a:solidFill>
                  <a:prstClr val="black"/>
                </a:solidFill>
                <a:latin typeface="微软雅黑" panose="020B0503020204020204" pitchFamily="34" charset="-122"/>
                <a:ea typeface="微软雅黑" panose="020B0503020204020204" pitchFamily="34" charset="-122"/>
              </a:rPr>
              <a:t>ShuffleNet</a:t>
            </a:r>
            <a:r>
              <a:rPr lang="en-US" altLang="zh-CN" sz="1400" i="1" dirty="0">
                <a:solidFill>
                  <a:prstClr val="black"/>
                </a:solidFill>
                <a:latin typeface="微软雅黑" panose="020B0503020204020204" pitchFamily="34" charset="-122"/>
                <a:ea typeface="微软雅黑" panose="020B0503020204020204" pitchFamily="34" charset="-122"/>
              </a:rPr>
              <a:t>: An Extremely Efficient Convolutional Neural Network for Mobile Devices</a:t>
            </a:r>
            <a:r>
              <a:rPr lang="zh-CN" altLang="en-US" sz="1400" i="1" dirty="0">
                <a:solidFill>
                  <a:prstClr val="black"/>
                </a:solidFill>
                <a:latin typeface="微软雅黑" panose="020B0503020204020204" pitchFamily="34" charset="-122"/>
                <a:ea typeface="微软雅黑" panose="020B0503020204020204" pitchFamily="34" charset="-122"/>
              </a:rPr>
              <a:t>”</a:t>
            </a:r>
            <a:r>
              <a:rPr lang="en-US" altLang="zh-CN" sz="1400" i="1" dirty="0">
                <a:solidFill>
                  <a:prstClr val="black"/>
                </a:solidFill>
                <a:latin typeface="微软雅黑" panose="020B0503020204020204" pitchFamily="34" charset="-122"/>
                <a:ea typeface="微软雅黑" panose="020B0503020204020204" pitchFamily="34" charset="-122"/>
              </a:rPr>
              <a:t>CVPR2017</a:t>
            </a:r>
          </a:p>
          <a:p>
            <a:pPr marL="742950" lvl="1" indent="-285750">
              <a:lnSpc>
                <a:spcPct val="150000"/>
              </a:lnSpc>
              <a:buFont typeface="微软雅黑" panose="020B0503020204020204" pitchFamily="34" charset="-122"/>
              <a:buChar char="−"/>
            </a:pPr>
            <a:r>
              <a:rPr lang="en-US" altLang="zh-CN" sz="1400" i="1" dirty="0">
                <a:solidFill>
                  <a:prstClr val="black"/>
                </a:solidFill>
                <a:latin typeface="微软雅黑" panose="020B0503020204020204" pitchFamily="34" charset="-122"/>
                <a:ea typeface="微软雅黑" panose="020B0503020204020204" pitchFamily="34" charset="-122"/>
              </a:rPr>
              <a:t>Z. Qin et al.”</a:t>
            </a:r>
            <a:r>
              <a:rPr lang="en-US" altLang="zh-CN" sz="1400" dirty="0"/>
              <a:t> </a:t>
            </a:r>
            <a:r>
              <a:rPr lang="en-US" altLang="zh-CN" sz="1400" dirty="0" err="1"/>
              <a:t>ThunderNet</a:t>
            </a:r>
            <a:r>
              <a:rPr lang="en-US" altLang="zh-CN" sz="1400" dirty="0"/>
              <a:t>: Towards Real-time Generic Object Detection</a:t>
            </a:r>
            <a:r>
              <a:rPr lang="en-US" altLang="zh-CN" sz="1400" i="1" dirty="0">
                <a:solidFill>
                  <a:prstClr val="black"/>
                </a:solidFill>
                <a:latin typeface="微软雅黑" panose="020B0503020204020204" pitchFamily="34" charset="-122"/>
                <a:ea typeface="微软雅黑" panose="020B0503020204020204" pitchFamily="34" charset="-122"/>
              </a:rPr>
              <a:t>”. CVPR2019</a:t>
            </a:r>
          </a:p>
          <a:p>
            <a:pPr marL="742950" lvl="1" indent="-285750">
              <a:lnSpc>
                <a:spcPct val="150000"/>
              </a:lnSpc>
              <a:buFont typeface="微软雅黑" panose="020B0503020204020204" pitchFamily="34" charset="-122"/>
              <a:buChar char="−"/>
            </a:pPr>
            <a:r>
              <a:rPr lang="en-US" altLang="zh-CN" sz="1400" i="1" dirty="0">
                <a:solidFill>
                  <a:prstClr val="black"/>
                </a:solidFill>
                <a:latin typeface="微软雅黑" panose="020B0503020204020204" pitchFamily="34" charset="-122"/>
                <a:ea typeface="微软雅黑" panose="020B0503020204020204" pitchFamily="34" charset="-122"/>
              </a:rPr>
              <a:t>……</a:t>
            </a:r>
          </a:p>
          <a:p>
            <a:pPr lvl="1">
              <a:lnSpc>
                <a:spcPct val="150000"/>
              </a:lnSpc>
            </a:pPr>
            <a:endParaRPr lang="en-US" altLang="zh-CN" dirty="0">
              <a:solidFill>
                <a:schemeClr val="accent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1326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C1968C-8214-4869-994A-DC4ED79DB05B}"/>
              </a:ext>
            </a:extLst>
          </p:cNvPr>
          <p:cNvSpPr>
            <a:spLocks noGrp="1"/>
          </p:cNvSpPr>
          <p:nvPr>
            <p:ph type="title"/>
          </p:nvPr>
        </p:nvSpPr>
        <p:spPr/>
        <p:txBody>
          <a:bodyPr>
            <a:normAutofit fontScale="90000"/>
          </a:bodyPr>
          <a:lstStyle/>
          <a:p>
            <a:r>
              <a:rPr lang="en-US" altLang="zh-CN" dirty="0"/>
              <a:t>5.2 Compact Network Design- </a:t>
            </a:r>
            <a:r>
              <a:rPr lang="en-US" altLang="zh-CN" dirty="0" err="1"/>
              <a:t>MobileNets</a:t>
            </a:r>
            <a:r>
              <a:rPr lang="zh-CN" altLang="en-US" dirty="0"/>
              <a:t>系列</a:t>
            </a:r>
          </a:p>
        </p:txBody>
      </p:sp>
      <p:sp>
        <p:nvSpPr>
          <p:cNvPr id="3" name="日期占位符 2">
            <a:extLst>
              <a:ext uri="{FF2B5EF4-FFF2-40B4-BE49-F238E27FC236}">
                <a16:creationId xmlns:a16="http://schemas.microsoft.com/office/drawing/2014/main" id="{D2615DD7-8178-4E10-B1C1-B40A2CCAAB8E}"/>
              </a:ext>
            </a:extLst>
          </p:cNvPr>
          <p:cNvSpPr>
            <a:spLocks noGrp="1"/>
          </p:cNvSpPr>
          <p:nvPr>
            <p:ph type="dt" sz="half" idx="10"/>
          </p:nvPr>
        </p:nvSpPr>
        <p:spPr/>
        <p:txBody>
          <a:bodyPr/>
          <a:lstStyle/>
          <a:p>
            <a:fld id="{D8EF6340-23BC-486F-A672-31FA66DDD70A}" type="datetime1">
              <a:rPr lang="zh-CN" altLang="en-US" smtClean="0"/>
              <a:t>2019/5/22</a:t>
            </a:fld>
            <a:endParaRPr lang="zh-CN" altLang="en-US"/>
          </a:p>
        </p:txBody>
      </p:sp>
      <p:sp>
        <p:nvSpPr>
          <p:cNvPr id="4" name="页脚占位符 3">
            <a:extLst>
              <a:ext uri="{FF2B5EF4-FFF2-40B4-BE49-F238E27FC236}">
                <a16:creationId xmlns:a16="http://schemas.microsoft.com/office/drawing/2014/main" id="{17EA92C7-3F45-4307-98E9-D34EF41A105F}"/>
              </a:ext>
            </a:extLst>
          </p:cNvPr>
          <p:cNvSpPr>
            <a:spLocks noGrp="1"/>
          </p:cNvSpPr>
          <p:nvPr>
            <p:ph type="ftr" sz="quarter" idx="11"/>
          </p:nvPr>
        </p:nvSpPr>
        <p:spPr/>
        <p:txBody>
          <a:bodyPr/>
          <a:lstStyle/>
          <a:p>
            <a:r>
              <a:rPr lang="zh-CN" altLang="en-US"/>
              <a:t>复旦类脑芯片与片上系统研究院</a:t>
            </a:r>
          </a:p>
        </p:txBody>
      </p:sp>
      <p:sp>
        <p:nvSpPr>
          <p:cNvPr id="5" name="灯片编号占位符 4">
            <a:extLst>
              <a:ext uri="{FF2B5EF4-FFF2-40B4-BE49-F238E27FC236}">
                <a16:creationId xmlns:a16="http://schemas.microsoft.com/office/drawing/2014/main" id="{7FA58E37-1416-4AB1-B40E-4D84E030744E}"/>
              </a:ext>
            </a:extLst>
          </p:cNvPr>
          <p:cNvSpPr>
            <a:spLocks noGrp="1"/>
          </p:cNvSpPr>
          <p:nvPr>
            <p:ph type="sldNum" sz="quarter" idx="12"/>
          </p:nvPr>
        </p:nvSpPr>
        <p:spPr/>
        <p:txBody>
          <a:bodyPr/>
          <a:lstStyle/>
          <a:p>
            <a:fld id="{D81BC2DF-976F-4C49-92B9-E79BD60CFE9D}" type="slidenum">
              <a:rPr lang="zh-CN" altLang="en-US" smtClean="0"/>
              <a:pPr/>
              <a:t>28</a:t>
            </a:fld>
            <a:r>
              <a:rPr lang="en-US" altLang="zh-CN"/>
              <a:t>/28</a:t>
            </a:r>
            <a:endParaRPr lang="zh-CN" altLang="en-US" dirty="0"/>
          </a:p>
        </p:txBody>
      </p:sp>
      <p:pic>
        <p:nvPicPr>
          <p:cNvPr id="8" name="图片 7">
            <a:extLst>
              <a:ext uri="{FF2B5EF4-FFF2-40B4-BE49-F238E27FC236}">
                <a16:creationId xmlns:a16="http://schemas.microsoft.com/office/drawing/2014/main" id="{7EE480C0-6F8E-4EC7-8D4D-DEC1BEAADF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1850" y="986400"/>
            <a:ext cx="3629025" cy="5257800"/>
          </a:xfrm>
          <a:prstGeom prst="rect">
            <a:avLst/>
          </a:prstGeom>
        </p:spPr>
      </p:pic>
      <p:pic>
        <p:nvPicPr>
          <p:cNvPr id="12" name="图片 11">
            <a:extLst>
              <a:ext uri="{FF2B5EF4-FFF2-40B4-BE49-F238E27FC236}">
                <a16:creationId xmlns:a16="http://schemas.microsoft.com/office/drawing/2014/main" id="{FF3A7CE0-6D3F-4E9A-B935-9C73AA5959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2112" y="2709349"/>
            <a:ext cx="3209925" cy="962025"/>
          </a:xfrm>
          <a:prstGeom prst="rect">
            <a:avLst/>
          </a:prstGeom>
        </p:spPr>
      </p:pic>
      <p:sp>
        <p:nvSpPr>
          <p:cNvPr id="10" name="文本框 9">
            <a:extLst>
              <a:ext uri="{FF2B5EF4-FFF2-40B4-BE49-F238E27FC236}">
                <a16:creationId xmlns:a16="http://schemas.microsoft.com/office/drawing/2014/main" id="{C2B0BC1C-3DB4-4A66-8293-0E9D8DF9CF55}"/>
              </a:ext>
            </a:extLst>
          </p:cNvPr>
          <p:cNvSpPr txBox="1"/>
          <p:nvPr/>
        </p:nvSpPr>
        <p:spPr>
          <a:xfrm>
            <a:off x="1331495" y="1347537"/>
            <a:ext cx="5540794" cy="2536400"/>
          </a:xfrm>
          <a:prstGeom prst="rect">
            <a:avLst/>
          </a:prstGeom>
          <a:noFill/>
        </p:spPr>
        <p:txBody>
          <a:bodyPr wrap="square" rtlCol="0">
            <a:spAutoFit/>
          </a:bodyPr>
          <a:lstStyle/>
          <a:p>
            <a:pPr>
              <a:lnSpc>
                <a:spcPct val="150000"/>
              </a:lnSpc>
            </a:pPr>
            <a:r>
              <a:rPr lang="zh-CN" altLang="en-US" dirty="0">
                <a:solidFill>
                  <a:schemeClr val="accent1"/>
                </a:solidFill>
                <a:latin typeface="微软雅黑" panose="020B0503020204020204" pitchFamily="34" charset="-122"/>
                <a:ea typeface="微软雅黑" panose="020B0503020204020204" pitchFamily="34" charset="-122"/>
              </a:rPr>
              <a:t>两个贡献：</a:t>
            </a:r>
            <a:endParaRPr lang="en-US" altLang="zh-CN" dirty="0">
              <a:solidFill>
                <a:schemeClr val="accent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dirty="0">
                <a:solidFill>
                  <a:schemeClr val="accent1"/>
                </a:solidFill>
                <a:latin typeface="微软雅黑" panose="020B0503020204020204" pitchFamily="34" charset="-122"/>
                <a:ea typeface="微软雅黑" panose="020B0503020204020204" pitchFamily="34" charset="-122"/>
              </a:rPr>
              <a:t>深度可分离卷积取代传统卷积</a:t>
            </a:r>
            <a:endParaRPr lang="en-US" altLang="zh-CN" dirty="0">
              <a:solidFill>
                <a:schemeClr val="accent1"/>
              </a:solidFill>
              <a:latin typeface="微软雅黑" panose="020B0503020204020204" pitchFamily="34" charset="-122"/>
              <a:ea typeface="微软雅黑" panose="020B0503020204020204" pitchFamily="34" charset="-122"/>
            </a:endParaRPr>
          </a:p>
          <a:p>
            <a:pPr lvl="1">
              <a:lnSpc>
                <a:spcPct val="150000"/>
              </a:lnSpc>
            </a:pPr>
            <a:r>
              <a:rPr lang="zh-CN" altLang="en-US" dirty="0">
                <a:latin typeface="微软雅黑" panose="020B0503020204020204" pitchFamily="34" charset="-122"/>
                <a:ea typeface="微软雅黑" panose="020B0503020204020204" pitchFamily="34" charset="-122"/>
              </a:rPr>
              <a:t>由此带来的计算量的减小为：</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solidFill>
                <a:schemeClr val="accent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endParaRPr lang="en-US" altLang="zh-CN" dirty="0">
              <a:solidFill>
                <a:schemeClr val="accent1"/>
              </a:solidFill>
              <a:latin typeface="微软雅黑" panose="020B0503020204020204" pitchFamily="34" charset="-122"/>
              <a:ea typeface="微软雅黑" panose="020B0503020204020204" pitchFamily="34" charset="-122"/>
            </a:endParaRPr>
          </a:p>
          <a:p>
            <a:pPr>
              <a:lnSpc>
                <a:spcPct val="150000"/>
              </a:lnSpc>
            </a:pPr>
            <a:endParaRPr lang="en-US" altLang="zh-CN" dirty="0">
              <a:solidFill>
                <a:schemeClr val="accent1"/>
              </a:solidFill>
              <a:latin typeface="微软雅黑" panose="020B0503020204020204" pitchFamily="34" charset="-122"/>
              <a:ea typeface="微软雅黑" panose="020B0503020204020204" pitchFamily="34" charset="-122"/>
            </a:endParaRPr>
          </a:p>
        </p:txBody>
      </p:sp>
      <p:grpSp>
        <p:nvGrpSpPr>
          <p:cNvPr id="20" name="组合 19">
            <a:extLst>
              <a:ext uri="{FF2B5EF4-FFF2-40B4-BE49-F238E27FC236}">
                <a16:creationId xmlns:a16="http://schemas.microsoft.com/office/drawing/2014/main" id="{7603E15C-B203-4C2F-873F-1D7411B0D95F}"/>
              </a:ext>
            </a:extLst>
          </p:cNvPr>
          <p:cNvGrpSpPr/>
          <p:nvPr/>
        </p:nvGrpSpPr>
        <p:grpSpPr>
          <a:xfrm>
            <a:off x="1331495" y="3423623"/>
            <a:ext cx="6096000" cy="2565964"/>
            <a:chOff x="1331495" y="3423623"/>
            <a:chExt cx="6096000" cy="2565964"/>
          </a:xfrm>
        </p:grpSpPr>
        <p:grpSp>
          <p:nvGrpSpPr>
            <p:cNvPr id="19" name="组合 18">
              <a:extLst>
                <a:ext uri="{FF2B5EF4-FFF2-40B4-BE49-F238E27FC236}">
                  <a16:creationId xmlns:a16="http://schemas.microsoft.com/office/drawing/2014/main" id="{8ED4DF51-B536-4B23-9461-1E853A294ACC}"/>
                </a:ext>
              </a:extLst>
            </p:cNvPr>
            <p:cNvGrpSpPr/>
            <p:nvPr/>
          </p:nvGrpSpPr>
          <p:grpSpPr>
            <a:xfrm>
              <a:off x="2038344" y="4695042"/>
              <a:ext cx="4491047" cy="1294545"/>
              <a:chOff x="2038344" y="4695042"/>
              <a:chExt cx="4491047" cy="1294545"/>
            </a:xfrm>
          </p:grpSpPr>
          <p:pic>
            <p:nvPicPr>
              <p:cNvPr id="14" name="图片 13">
                <a:extLst>
                  <a:ext uri="{FF2B5EF4-FFF2-40B4-BE49-F238E27FC236}">
                    <a16:creationId xmlns:a16="http://schemas.microsoft.com/office/drawing/2014/main" id="{2BDF7F98-F0FB-47F4-9CD8-A02BA8B69BF9}"/>
                  </a:ext>
                </a:extLst>
              </p:cNvPr>
              <p:cNvPicPr>
                <a:picLocks noChangeAspect="1"/>
              </p:cNvPicPr>
              <p:nvPr/>
            </p:nvPicPr>
            <p:blipFill rotWithShape="1">
              <a:blip r:embed="rId5">
                <a:extLst>
                  <a:ext uri="{28A0092B-C50C-407E-A947-70E740481C1C}">
                    <a14:useLocalDpi xmlns:a14="http://schemas.microsoft.com/office/drawing/2010/main" val="0"/>
                  </a:ext>
                </a:extLst>
              </a:blip>
              <a:srcRect r="9933"/>
              <a:stretch/>
            </p:blipFill>
            <p:spPr>
              <a:xfrm>
                <a:off x="2038344" y="4695042"/>
                <a:ext cx="3971061" cy="468000"/>
              </a:xfrm>
              <a:prstGeom prst="rect">
                <a:avLst/>
              </a:prstGeom>
            </p:spPr>
          </p:pic>
          <p:pic>
            <p:nvPicPr>
              <p:cNvPr id="16" name="图片 15">
                <a:extLst>
                  <a:ext uri="{FF2B5EF4-FFF2-40B4-BE49-F238E27FC236}">
                    <a16:creationId xmlns:a16="http://schemas.microsoft.com/office/drawing/2014/main" id="{38D1262C-21DC-4062-8AEA-8738106115BC}"/>
                  </a:ext>
                </a:extLst>
              </p:cNvPr>
              <p:cNvPicPr>
                <a:picLocks noChangeAspect="1"/>
              </p:cNvPicPr>
              <p:nvPr/>
            </p:nvPicPr>
            <p:blipFill rotWithShape="1">
              <a:blip r:embed="rId6">
                <a:extLst>
                  <a:ext uri="{28A0092B-C50C-407E-A947-70E740481C1C}">
                    <a14:useLocalDpi xmlns:a14="http://schemas.microsoft.com/office/drawing/2010/main" val="0"/>
                  </a:ext>
                </a:extLst>
              </a:blip>
              <a:srcRect r="8924"/>
              <a:stretch/>
            </p:blipFill>
            <p:spPr>
              <a:xfrm>
                <a:off x="2095496" y="5624462"/>
                <a:ext cx="4433895" cy="365125"/>
              </a:xfrm>
              <a:prstGeom prst="rect">
                <a:avLst/>
              </a:prstGeom>
            </p:spPr>
          </p:pic>
        </p:grpSp>
        <p:sp>
          <p:nvSpPr>
            <p:cNvPr id="18" name="矩形 17">
              <a:extLst>
                <a:ext uri="{FF2B5EF4-FFF2-40B4-BE49-F238E27FC236}">
                  <a16:creationId xmlns:a16="http://schemas.microsoft.com/office/drawing/2014/main" id="{93F64A58-A76D-4BC3-9E6E-B50E852D444A}"/>
                </a:ext>
              </a:extLst>
            </p:cNvPr>
            <p:cNvSpPr/>
            <p:nvPr/>
          </p:nvSpPr>
          <p:spPr>
            <a:xfrm>
              <a:off x="1331495" y="3423623"/>
              <a:ext cx="6096000" cy="2120902"/>
            </a:xfrm>
            <a:prstGeom prst="rect">
              <a:avLst/>
            </a:prstGeom>
          </p:spPr>
          <p:txBody>
            <a:bodyPr>
              <a:spAutoFit/>
            </a:bodyPr>
            <a:lstStyle/>
            <a:p>
              <a:pPr marL="285750" indent="-285750">
                <a:lnSpc>
                  <a:spcPct val="150000"/>
                </a:lnSpc>
                <a:buFont typeface="Wingdings" panose="05000000000000000000" pitchFamily="2" charset="2"/>
                <a:buChar char="p"/>
              </a:pPr>
              <a:endParaRPr lang="en-US" altLang="zh-CN" dirty="0">
                <a:solidFill>
                  <a:schemeClr val="accent1"/>
                </a:solidFill>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p"/>
              </a:pPr>
              <a:r>
                <a:rPr lang="zh-CN" altLang="en-US" dirty="0">
                  <a:solidFill>
                    <a:schemeClr val="accent1"/>
                  </a:solidFill>
                  <a:latin typeface="微软雅黑" panose="020B0503020204020204" pitchFamily="34" charset="-122"/>
                  <a:ea typeface="微软雅黑" panose="020B0503020204020204" pitchFamily="34" charset="-122"/>
                </a:rPr>
                <a:t>引入两个超参数</a:t>
              </a:r>
              <a:r>
                <a:rPr lang="en-US" altLang="zh-CN" dirty="0">
                  <a:solidFill>
                    <a:schemeClr val="accent1"/>
                  </a:solidFill>
                  <a:latin typeface="微软雅黑" panose="020B0503020204020204" pitchFamily="34" charset="-122"/>
                  <a:ea typeface="微软雅黑" panose="020B0503020204020204" pitchFamily="34" charset="-122"/>
                </a:rPr>
                <a:t>α</a:t>
              </a:r>
              <a:r>
                <a:rPr lang="zh-CN" altLang="en-US" dirty="0">
                  <a:solidFill>
                    <a:schemeClr val="accent1"/>
                  </a:solidFill>
                  <a:latin typeface="微软雅黑" panose="020B0503020204020204" pitchFamily="34" charset="-122"/>
                  <a:ea typeface="微软雅黑" panose="020B0503020204020204" pitchFamily="34" charset="-122"/>
                </a:rPr>
                <a:t>和</a:t>
              </a:r>
              <a:r>
                <a:rPr lang="en-US" altLang="zh-CN" dirty="0">
                  <a:solidFill>
                    <a:schemeClr val="accent1"/>
                  </a:solidFill>
                  <a:latin typeface="微软雅黑" panose="020B0503020204020204" pitchFamily="34" charset="-122"/>
                  <a:ea typeface="微软雅黑" panose="020B0503020204020204" pitchFamily="34" charset="-122"/>
                </a:rPr>
                <a:t>ρ</a:t>
              </a:r>
            </a:p>
            <a:p>
              <a:pPr marL="742950" lvl="1" indent="-285750">
                <a:lnSpc>
                  <a:spcPct val="150000"/>
                </a:lnSpc>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α</a:t>
              </a:r>
              <a:r>
                <a:rPr lang="zh-CN" altLang="en-US" dirty="0">
                  <a:latin typeface="微软雅黑" panose="020B0503020204020204" pitchFamily="34" charset="-122"/>
                  <a:ea typeface="微软雅黑" panose="020B0503020204020204" pitchFamily="34" charset="-122"/>
                </a:rPr>
                <a:t>：输入</a:t>
              </a:r>
              <a:r>
                <a:rPr lang="en-US" altLang="zh-CN" dirty="0">
                  <a:latin typeface="微软雅黑" panose="020B0503020204020204" pitchFamily="34" charset="-122"/>
                  <a:ea typeface="微软雅黑" panose="020B0503020204020204" pitchFamily="34" charset="-122"/>
                </a:rPr>
                <a:t>channel</a:t>
              </a:r>
              <a:r>
                <a:rPr lang="zh-CN" altLang="en-US" dirty="0">
                  <a:latin typeface="微软雅黑" panose="020B0503020204020204" pitchFamily="34" charset="-122"/>
                  <a:ea typeface="微软雅黑" panose="020B0503020204020204" pitchFamily="34" charset="-122"/>
                </a:rPr>
                <a:t>上的压缩</a:t>
              </a:r>
              <a:endParaRPr lang="en-US" altLang="zh-CN" dirty="0">
                <a:latin typeface="微软雅黑" panose="020B0503020204020204" pitchFamily="34" charset="-122"/>
                <a:ea typeface="微软雅黑" panose="020B0503020204020204" pitchFamily="34" charset="-122"/>
              </a:endParaRPr>
            </a:p>
            <a:p>
              <a:pPr lvl="1">
                <a:lnSpc>
                  <a:spcPct val="150000"/>
                </a:lnSpc>
              </a:pP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ρ</a:t>
              </a:r>
              <a:r>
                <a:rPr lang="zh-CN" altLang="en-US" dirty="0">
                  <a:latin typeface="微软雅黑" panose="020B0503020204020204" pitchFamily="34" charset="-122"/>
                  <a:ea typeface="微软雅黑" panose="020B0503020204020204" pitchFamily="34" charset="-122"/>
                </a:rPr>
                <a:t>：输入长宽上的压缩</a:t>
              </a:r>
              <a:endParaRPr lang="en-US" altLang="zh-CN"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776554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6502" b="16502"/>
          <a:stretch>
            <a:fillRect/>
          </a:stretch>
        </p:blipFill>
        <p:spPr/>
      </p:pic>
      <p:sp>
        <p:nvSpPr>
          <p:cNvPr id="14" name="圆角矩形 13"/>
          <p:cNvSpPr/>
          <p:nvPr/>
        </p:nvSpPr>
        <p:spPr>
          <a:xfrm>
            <a:off x="0" y="2667000"/>
            <a:ext cx="6502399" cy="1485900"/>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0" y="2777068"/>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0" y="40259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6956723" y="-1518701"/>
            <a:ext cx="4238661" cy="9325630"/>
          </a:xfrm>
          <a:prstGeom prst="rect">
            <a:avLst/>
          </a:prstGeom>
          <a:noFill/>
        </p:spPr>
        <p:txBody>
          <a:bodyPr wrap="none" rtlCol="0">
            <a:spAutoFit/>
          </a:bodyPr>
          <a:lstStyle/>
          <a:p>
            <a:r>
              <a:rPr lang="en-US" altLang="zh-CN" sz="60000" dirty="0">
                <a:solidFill>
                  <a:srgbClr val="004F8A"/>
                </a:solidFill>
              </a:rPr>
              <a:t>6</a:t>
            </a:r>
            <a:endParaRPr lang="zh-CN" altLang="en-US" sz="60000" dirty="0">
              <a:solidFill>
                <a:srgbClr val="004F8A"/>
              </a:solidFill>
            </a:endParaRPr>
          </a:p>
        </p:txBody>
      </p:sp>
      <p:sp>
        <p:nvSpPr>
          <p:cNvPr id="17" name="标题 6"/>
          <p:cNvSpPr>
            <a:spLocks noGrp="1"/>
          </p:cNvSpPr>
          <p:nvPr>
            <p:ph type="title"/>
          </p:nvPr>
        </p:nvSpPr>
        <p:spPr>
          <a:xfrm>
            <a:off x="0" y="2576811"/>
            <a:ext cx="5689600" cy="1800000"/>
          </a:xfrm>
        </p:spPr>
        <p:txBody>
          <a:bodyPr anchor="ctr">
            <a:noAutofit/>
          </a:bodyPr>
          <a:lstStyle/>
          <a:p>
            <a:r>
              <a:rPr lang="en-US" altLang="zh-CN" sz="3600" b="1" dirty="0">
                <a:latin typeface="Times New Roman" panose="02020603050405020304" pitchFamily="18" charset="0"/>
                <a:cs typeface="Times New Roman" panose="02020603050405020304" pitchFamily="18" charset="0"/>
              </a:rPr>
              <a:t>Future work</a:t>
            </a:r>
            <a:endParaRPr lang="zh-CN" altLang="en-US" sz="3600" b="1" dirty="0">
              <a:latin typeface="Times New Roman" panose="02020603050405020304" pitchFamily="18" charset="0"/>
              <a:cs typeface="Times New Roman" panose="02020603050405020304" pitchFamily="18" charset="0"/>
            </a:endParaRPr>
          </a:p>
        </p:txBody>
      </p:sp>
      <p:sp>
        <p:nvSpPr>
          <p:cNvPr id="2" name="日期占位符 1">
            <a:extLst>
              <a:ext uri="{FF2B5EF4-FFF2-40B4-BE49-F238E27FC236}">
                <a16:creationId xmlns:a16="http://schemas.microsoft.com/office/drawing/2014/main" id="{6732DA5D-0224-4B56-94B8-D87C75B77EE3}"/>
              </a:ext>
            </a:extLst>
          </p:cNvPr>
          <p:cNvSpPr>
            <a:spLocks noGrp="1"/>
          </p:cNvSpPr>
          <p:nvPr>
            <p:ph type="dt" sz="half" idx="10"/>
          </p:nvPr>
        </p:nvSpPr>
        <p:spPr/>
        <p:txBody>
          <a:bodyPr/>
          <a:lstStyle/>
          <a:p>
            <a:fld id="{ED6DE713-03EF-49CB-82B5-6479EFD67C24}" type="datetime1">
              <a:rPr lang="zh-CN" altLang="en-US" smtClean="0"/>
              <a:t>2019/5/22</a:t>
            </a:fld>
            <a:endParaRPr lang="zh-CN" altLang="en-US"/>
          </a:p>
        </p:txBody>
      </p:sp>
      <p:sp>
        <p:nvSpPr>
          <p:cNvPr id="3" name="页脚占位符 2">
            <a:extLst>
              <a:ext uri="{FF2B5EF4-FFF2-40B4-BE49-F238E27FC236}">
                <a16:creationId xmlns:a16="http://schemas.microsoft.com/office/drawing/2014/main" id="{1F318027-3B25-4139-AC3C-2E6702D4CF74}"/>
              </a:ext>
            </a:extLst>
          </p:cNvPr>
          <p:cNvSpPr>
            <a:spLocks noGrp="1"/>
          </p:cNvSpPr>
          <p:nvPr>
            <p:ph type="ftr" sz="quarter" idx="11"/>
          </p:nvPr>
        </p:nvSpPr>
        <p:spPr/>
        <p:txBody>
          <a:bodyPr/>
          <a:lstStyle/>
          <a:p>
            <a:r>
              <a:rPr lang="zh-CN" altLang="en-US"/>
              <a:t>复旦类脑芯片与片上系统研究院</a:t>
            </a:r>
          </a:p>
        </p:txBody>
      </p:sp>
      <p:sp>
        <p:nvSpPr>
          <p:cNvPr id="6" name="灯片编号占位符 5">
            <a:extLst>
              <a:ext uri="{FF2B5EF4-FFF2-40B4-BE49-F238E27FC236}">
                <a16:creationId xmlns:a16="http://schemas.microsoft.com/office/drawing/2014/main" id="{CC3252B0-724B-44A5-BBB2-AA5483455326}"/>
              </a:ext>
            </a:extLst>
          </p:cNvPr>
          <p:cNvSpPr>
            <a:spLocks noGrp="1"/>
          </p:cNvSpPr>
          <p:nvPr>
            <p:ph type="sldNum" sz="quarter" idx="12"/>
          </p:nvPr>
        </p:nvSpPr>
        <p:spPr/>
        <p:txBody>
          <a:bodyPr/>
          <a:lstStyle/>
          <a:p>
            <a:fld id="{D81BC2DF-976F-4C49-92B9-E79BD60CFE9D}" type="slidenum">
              <a:rPr lang="zh-CN" altLang="en-US" smtClean="0"/>
              <a:t>29</a:t>
            </a:fld>
            <a:endParaRPr lang="zh-CN" altLang="en-US"/>
          </a:p>
        </p:txBody>
      </p:sp>
    </p:spTree>
    <p:extLst>
      <p:ext uri="{BB962C8B-B14F-4D97-AF65-F5344CB8AC3E}">
        <p14:creationId xmlns:p14="http://schemas.microsoft.com/office/powerpoint/2010/main" val="3719039011"/>
      </p:ext>
    </p:extLst>
  </p:cSld>
  <p:clrMapOvr>
    <a:masterClrMapping/>
  </p:clrMapOvr>
  <mc:AlternateContent xmlns:mc="http://schemas.openxmlformats.org/markup-compatibility/2006" xmlns:p14="http://schemas.microsoft.com/office/powerpoint/2010/main">
    <mc:Choice Requires="p14">
      <p:transition p14:dur="0" advTm="1731"/>
    </mc:Choice>
    <mc:Fallback xmlns="">
      <p:transition advTm="1731"/>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81B4500-A0A3-4C8F-A50E-36408115D501}"/>
              </a:ext>
            </a:extLst>
          </p:cNvPr>
          <p:cNvSpPr>
            <a:spLocks noGrp="1"/>
          </p:cNvSpPr>
          <p:nvPr>
            <p:ph type="title"/>
          </p:nvPr>
        </p:nvSpPr>
        <p:spPr/>
        <p:txBody>
          <a:bodyPr/>
          <a:lstStyle/>
          <a:p>
            <a:r>
              <a:rPr lang="en-US" altLang="zh-CN" dirty="0"/>
              <a:t>0.1 </a:t>
            </a:r>
            <a:r>
              <a:rPr lang="zh-CN" altLang="en-US" dirty="0"/>
              <a:t>深度神经网络计算</a:t>
            </a:r>
          </a:p>
        </p:txBody>
      </p:sp>
      <p:sp>
        <p:nvSpPr>
          <p:cNvPr id="2" name="日期占位符 1">
            <a:extLst>
              <a:ext uri="{FF2B5EF4-FFF2-40B4-BE49-F238E27FC236}">
                <a16:creationId xmlns:a16="http://schemas.microsoft.com/office/drawing/2014/main" id="{CD310E68-E78D-421F-9E6D-B985E9240ABF}"/>
              </a:ext>
            </a:extLst>
          </p:cNvPr>
          <p:cNvSpPr>
            <a:spLocks noGrp="1"/>
          </p:cNvSpPr>
          <p:nvPr>
            <p:ph type="dt" sz="half" idx="10"/>
          </p:nvPr>
        </p:nvSpPr>
        <p:spPr/>
        <p:txBody>
          <a:bodyPr/>
          <a:lstStyle/>
          <a:p>
            <a:fld id="{FFC43E89-5FBE-495D-87A5-4A8CB6A3D4AB}" type="datetime1">
              <a:rPr lang="zh-CN" altLang="en-US" smtClean="0"/>
              <a:t>2019/5/22</a:t>
            </a:fld>
            <a:endParaRPr lang="zh-CN" altLang="en-US"/>
          </a:p>
        </p:txBody>
      </p:sp>
      <p:sp>
        <p:nvSpPr>
          <p:cNvPr id="4" name="页脚占位符 3">
            <a:extLst>
              <a:ext uri="{FF2B5EF4-FFF2-40B4-BE49-F238E27FC236}">
                <a16:creationId xmlns:a16="http://schemas.microsoft.com/office/drawing/2014/main" id="{DCE8C79B-C5C9-4272-A8F7-CA6AA7EBB5B3}"/>
              </a:ext>
            </a:extLst>
          </p:cNvPr>
          <p:cNvSpPr>
            <a:spLocks noGrp="1"/>
          </p:cNvSpPr>
          <p:nvPr>
            <p:ph type="ftr" sz="quarter" idx="11"/>
          </p:nvPr>
        </p:nvSpPr>
        <p:spPr/>
        <p:txBody>
          <a:bodyPr/>
          <a:lstStyle/>
          <a:p>
            <a:r>
              <a:rPr lang="zh-CN" altLang="en-US"/>
              <a:t>复旦类脑芯片与片上系统研究院</a:t>
            </a:r>
          </a:p>
        </p:txBody>
      </p:sp>
      <p:sp>
        <p:nvSpPr>
          <p:cNvPr id="8" name="灯片编号占位符 7">
            <a:extLst>
              <a:ext uri="{FF2B5EF4-FFF2-40B4-BE49-F238E27FC236}">
                <a16:creationId xmlns:a16="http://schemas.microsoft.com/office/drawing/2014/main" id="{AE06079F-80DE-479E-A552-7DCF0B2A444B}"/>
              </a:ext>
            </a:extLst>
          </p:cNvPr>
          <p:cNvSpPr>
            <a:spLocks noGrp="1"/>
          </p:cNvSpPr>
          <p:nvPr>
            <p:ph type="sldNum" sz="quarter" idx="12"/>
          </p:nvPr>
        </p:nvSpPr>
        <p:spPr/>
        <p:txBody>
          <a:bodyPr/>
          <a:lstStyle/>
          <a:p>
            <a:fld id="{D81BC2DF-976F-4C49-92B9-E79BD60CFE9D}" type="slidenum">
              <a:rPr lang="zh-CN" altLang="en-US" smtClean="0"/>
              <a:pPr/>
              <a:t>3</a:t>
            </a:fld>
            <a:r>
              <a:rPr lang="en-US" altLang="zh-CN" dirty="0"/>
              <a:t>/28</a:t>
            </a:r>
            <a:endParaRPr lang="zh-CN" altLang="en-US" dirty="0"/>
          </a:p>
        </p:txBody>
      </p:sp>
      <p:sp>
        <p:nvSpPr>
          <p:cNvPr id="5" name="Rectangle 1">
            <a:extLst>
              <a:ext uri="{FF2B5EF4-FFF2-40B4-BE49-F238E27FC236}">
                <a16:creationId xmlns:a16="http://schemas.microsoft.com/office/drawing/2014/main" id="{B7829ACD-8DA3-4CA5-A316-60D0154EBEE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a:ln>
                  <a:noFill/>
                </a:ln>
                <a:solidFill>
                  <a:srgbClr val="777777"/>
                </a:solidFill>
                <a:effectLst/>
                <a:latin typeface="Arial" panose="020B0604020202020204" pitchFamily="34" charset="0"/>
                <a:ea typeface="Open Sans"/>
              </a:rPr>
              <a:t>network pruning，low-rank approximation，network quantization，teacher-student networks，compact network design</a:t>
            </a:r>
            <a:r>
              <a:rPr kumimoji="0" lang="zh-CN" altLang="zh-CN" sz="800" b="0" i="0" u="none" strike="noStrike" cap="none" normalizeH="0" baseline="0">
                <a:ln>
                  <a:noFill/>
                </a:ln>
                <a:solidFill>
                  <a:schemeClr val="tx1"/>
                </a:solidFill>
                <a:effectLst/>
                <a:latin typeface="Arial" panose="020B060402020202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aphicFrame>
        <p:nvGraphicFramePr>
          <p:cNvPr id="9" name="表格 8">
            <a:extLst>
              <a:ext uri="{FF2B5EF4-FFF2-40B4-BE49-F238E27FC236}">
                <a16:creationId xmlns:a16="http://schemas.microsoft.com/office/drawing/2014/main" id="{DF0A7317-55D0-4BD5-BD6B-B22390CDED05}"/>
              </a:ext>
            </a:extLst>
          </p:cNvPr>
          <p:cNvGraphicFramePr>
            <a:graphicFrameLocks noGrp="1"/>
          </p:cNvGraphicFramePr>
          <p:nvPr>
            <p:extLst>
              <p:ext uri="{D42A27DB-BD31-4B8C-83A1-F6EECF244321}">
                <p14:modId xmlns:p14="http://schemas.microsoft.com/office/powerpoint/2010/main" val="3729534870"/>
              </p:ext>
            </p:extLst>
          </p:nvPr>
        </p:nvGraphicFramePr>
        <p:xfrm>
          <a:off x="838200" y="1640909"/>
          <a:ext cx="10635054" cy="4189578"/>
        </p:xfrm>
        <a:graphic>
          <a:graphicData uri="http://schemas.openxmlformats.org/drawingml/2006/table">
            <a:tbl>
              <a:tblPr firstRow="1" bandRow="1">
                <a:tableStyleId>{5C22544A-7EE6-4342-B048-85BDC9FD1C3A}</a:tableStyleId>
              </a:tblPr>
              <a:tblGrid>
                <a:gridCol w="1772509">
                  <a:extLst>
                    <a:ext uri="{9D8B030D-6E8A-4147-A177-3AD203B41FA5}">
                      <a16:colId xmlns:a16="http://schemas.microsoft.com/office/drawing/2014/main" val="2288546781"/>
                    </a:ext>
                  </a:extLst>
                </a:gridCol>
                <a:gridCol w="1772509">
                  <a:extLst>
                    <a:ext uri="{9D8B030D-6E8A-4147-A177-3AD203B41FA5}">
                      <a16:colId xmlns:a16="http://schemas.microsoft.com/office/drawing/2014/main" val="792702116"/>
                    </a:ext>
                  </a:extLst>
                </a:gridCol>
                <a:gridCol w="1772509">
                  <a:extLst>
                    <a:ext uri="{9D8B030D-6E8A-4147-A177-3AD203B41FA5}">
                      <a16:colId xmlns:a16="http://schemas.microsoft.com/office/drawing/2014/main" val="3682674440"/>
                    </a:ext>
                  </a:extLst>
                </a:gridCol>
                <a:gridCol w="1772509">
                  <a:extLst>
                    <a:ext uri="{9D8B030D-6E8A-4147-A177-3AD203B41FA5}">
                      <a16:colId xmlns:a16="http://schemas.microsoft.com/office/drawing/2014/main" val="2574576927"/>
                    </a:ext>
                  </a:extLst>
                </a:gridCol>
                <a:gridCol w="1772509">
                  <a:extLst>
                    <a:ext uri="{9D8B030D-6E8A-4147-A177-3AD203B41FA5}">
                      <a16:colId xmlns:a16="http://schemas.microsoft.com/office/drawing/2014/main" val="3519797146"/>
                    </a:ext>
                  </a:extLst>
                </a:gridCol>
                <a:gridCol w="1772509">
                  <a:extLst>
                    <a:ext uri="{9D8B030D-6E8A-4147-A177-3AD203B41FA5}">
                      <a16:colId xmlns:a16="http://schemas.microsoft.com/office/drawing/2014/main" val="3197243899"/>
                    </a:ext>
                  </a:extLst>
                </a:gridCol>
              </a:tblGrid>
              <a:tr h="687807">
                <a:tc>
                  <a:txBody>
                    <a:bodyPr/>
                    <a:lstStyle/>
                    <a:p>
                      <a:pPr algn="ctr"/>
                      <a:r>
                        <a:rPr lang="en-US" altLang="zh-CN" sz="2800" dirty="0"/>
                        <a:t>Year</a:t>
                      </a:r>
                      <a:endParaRPr lang="zh-CN" altLang="en-US" sz="2800" dirty="0"/>
                    </a:p>
                  </a:txBody>
                  <a:tcPr anchor="ctr"/>
                </a:tc>
                <a:tc>
                  <a:txBody>
                    <a:bodyPr/>
                    <a:lstStyle/>
                    <a:p>
                      <a:pPr algn="ctr"/>
                      <a:r>
                        <a:rPr lang="en-US" altLang="zh-CN" sz="2800" dirty="0"/>
                        <a:t>Model</a:t>
                      </a:r>
                      <a:endParaRPr lang="zh-CN" altLang="en-US" sz="2800" dirty="0"/>
                    </a:p>
                  </a:txBody>
                  <a:tcPr anchor="ctr"/>
                </a:tc>
                <a:tc>
                  <a:txBody>
                    <a:bodyPr/>
                    <a:lstStyle/>
                    <a:p>
                      <a:pPr algn="ctr"/>
                      <a:r>
                        <a:rPr lang="en-US" altLang="zh-CN" sz="2800" dirty="0"/>
                        <a:t>Layers</a:t>
                      </a:r>
                      <a:endParaRPr lang="zh-CN" altLang="en-US" sz="2800" dirty="0"/>
                    </a:p>
                  </a:txBody>
                  <a:tcPr anchor="ctr"/>
                </a:tc>
                <a:tc>
                  <a:txBody>
                    <a:bodyPr/>
                    <a:lstStyle/>
                    <a:p>
                      <a:pPr algn="ctr"/>
                      <a:r>
                        <a:rPr lang="en-US" altLang="zh-CN" sz="2800" dirty="0"/>
                        <a:t>Parameter</a:t>
                      </a:r>
                      <a:endParaRPr lang="zh-CN" altLang="en-US" sz="2800" dirty="0"/>
                    </a:p>
                  </a:txBody>
                  <a:tcPr anchor="ctr"/>
                </a:tc>
                <a:tc>
                  <a:txBody>
                    <a:bodyPr/>
                    <a:lstStyle/>
                    <a:p>
                      <a:pPr algn="ctr"/>
                      <a:r>
                        <a:rPr lang="en-US" altLang="zh-CN" sz="2800" dirty="0"/>
                        <a:t>FLOPs</a:t>
                      </a:r>
                      <a:endParaRPr lang="zh-CN" altLang="en-US" sz="2800" dirty="0"/>
                    </a:p>
                  </a:txBody>
                  <a:tcPr anchor="ctr"/>
                </a:tc>
                <a:tc>
                  <a:txBody>
                    <a:bodyPr/>
                    <a:lstStyle/>
                    <a:p>
                      <a:pPr algn="ctr"/>
                      <a:r>
                        <a:rPr lang="en-US" altLang="zh-CN" sz="2400" dirty="0" err="1"/>
                        <a:t>Imagenet</a:t>
                      </a:r>
                      <a:endParaRPr lang="en-US" altLang="zh-CN" sz="2400" dirty="0"/>
                    </a:p>
                    <a:p>
                      <a:pPr algn="ctr"/>
                      <a:r>
                        <a:rPr lang="en-US" altLang="zh-CN" sz="2400" dirty="0"/>
                        <a:t>Top-5 error</a:t>
                      </a:r>
                      <a:endParaRPr lang="zh-CN" altLang="en-US" sz="2400" dirty="0"/>
                    </a:p>
                  </a:txBody>
                  <a:tcPr anchor="ctr"/>
                </a:tc>
                <a:extLst>
                  <a:ext uri="{0D108BD9-81ED-4DB2-BD59-A6C34878D82A}">
                    <a16:rowId xmlns:a16="http://schemas.microsoft.com/office/drawing/2014/main" val="95059515"/>
                  </a:ext>
                </a:extLst>
              </a:tr>
              <a:tr h="561103">
                <a:tc>
                  <a:txBody>
                    <a:bodyPr/>
                    <a:lstStyle/>
                    <a:p>
                      <a:r>
                        <a:rPr lang="en-US" altLang="zh-CN" sz="2000" dirty="0"/>
                        <a:t>2012</a:t>
                      </a:r>
                      <a:endParaRPr lang="zh-CN" altLang="en-US" sz="2000" dirty="0"/>
                    </a:p>
                  </a:txBody>
                  <a:tcPr anchor="ctr"/>
                </a:tc>
                <a:tc>
                  <a:txBody>
                    <a:bodyPr/>
                    <a:lstStyle/>
                    <a:p>
                      <a:r>
                        <a:rPr lang="en-US" altLang="zh-CN" sz="2000" dirty="0" err="1"/>
                        <a:t>AlexNet</a:t>
                      </a:r>
                      <a:endParaRPr lang="zh-CN" altLang="en-US" sz="2000" dirty="0"/>
                    </a:p>
                  </a:txBody>
                  <a:tcPr anchor="ctr"/>
                </a:tc>
                <a:tc>
                  <a:txBody>
                    <a:bodyPr/>
                    <a:lstStyle/>
                    <a:p>
                      <a:r>
                        <a:rPr lang="en-US" altLang="zh-CN" sz="2000" dirty="0"/>
                        <a:t>5+3</a:t>
                      </a:r>
                      <a:endParaRPr lang="zh-CN" altLang="en-US" sz="2000" dirty="0"/>
                    </a:p>
                  </a:txBody>
                  <a:tcPr anchor="ctr"/>
                </a:tc>
                <a:tc>
                  <a:txBody>
                    <a:bodyPr/>
                    <a:lstStyle/>
                    <a:p>
                      <a:r>
                        <a:rPr lang="en-US" altLang="zh-CN" sz="2000" dirty="0"/>
                        <a:t>60M</a:t>
                      </a:r>
                      <a:endParaRPr lang="zh-CN" altLang="en-US" sz="2000" dirty="0"/>
                    </a:p>
                  </a:txBody>
                  <a:tcPr anchor="ctr"/>
                </a:tc>
                <a:tc>
                  <a:txBody>
                    <a:bodyPr/>
                    <a:lstStyle/>
                    <a:p>
                      <a:r>
                        <a:rPr lang="en-US" altLang="zh-CN" sz="2000" dirty="0"/>
                        <a:t>725M</a:t>
                      </a:r>
                      <a:endParaRPr lang="zh-CN" altLang="en-US" sz="2000" dirty="0"/>
                    </a:p>
                  </a:txBody>
                  <a:tcPr anchor="ctr"/>
                </a:tc>
                <a:tc>
                  <a:txBody>
                    <a:bodyPr/>
                    <a:lstStyle/>
                    <a:p>
                      <a:r>
                        <a:rPr lang="en-US" altLang="zh-CN" sz="2000" dirty="0"/>
                        <a:t>16.4%</a:t>
                      </a:r>
                      <a:endParaRPr lang="zh-CN" altLang="en-US" sz="2000" dirty="0"/>
                    </a:p>
                  </a:txBody>
                  <a:tcPr anchor="ctr"/>
                </a:tc>
                <a:extLst>
                  <a:ext uri="{0D108BD9-81ED-4DB2-BD59-A6C34878D82A}">
                    <a16:rowId xmlns:a16="http://schemas.microsoft.com/office/drawing/2014/main" val="2002018339"/>
                  </a:ext>
                </a:extLst>
              </a:tr>
              <a:tr h="561103">
                <a:tc>
                  <a:txBody>
                    <a:bodyPr/>
                    <a:lstStyle/>
                    <a:p>
                      <a:r>
                        <a:rPr lang="en-US" altLang="zh-CN" sz="2000" dirty="0"/>
                        <a:t>2013</a:t>
                      </a:r>
                    </a:p>
                  </a:txBody>
                  <a:tcPr anchor="ctr"/>
                </a:tc>
                <a:tc>
                  <a:txBody>
                    <a:bodyPr/>
                    <a:lstStyle/>
                    <a:p>
                      <a:r>
                        <a:rPr lang="en-US" altLang="zh-CN" sz="2000" dirty="0" err="1"/>
                        <a:t>Clarifai</a:t>
                      </a:r>
                      <a:endParaRPr lang="zh-CN" altLang="en-US" sz="2000" dirty="0"/>
                    </a:p>
                  </a:txBody>
                  <a:tcPr anchor="ctr"/>
                </a:tc>
                <a:tc>
                  <a:txBody>
                    <a:bodyPr/>
                    <a:lstStyle/>
                    <a:p>
                      <a:r>
                        <a:rPr lang="en-US" altLang="zh-CN" sz="2000" dirty="0"/>
                        <a:t>5+3</a:t>
                      </a:r>
                      <a:endParaRPr lang="zh-CN" altLang="en-US" sz="2000" dirty="0"/>
                    </a:p>
                  </a:txBody>
                  <a:tcPr anchor="ctr"/>
                </a:tc>
                <a:tc>
                  <a:txBody>
                    <a:bodyPr/>
                    <a:lstStyle/>
                    <a:p>
                      <a:r>
                        <a:rPr lang="en-US" altLang="zh-CN" sz="2000" dirty="0"/>
                        <a:t>60M</a:t>
                      </a:r>
                      <a:endParaRPr lang="zh-CN" altLang="en-US" sz="2000" dirty="0"/>
                    </a:p>
                  </a:txBody>
                  <a:tcPr anchor="ctr"/>
                </a:tc>
                <a:tc>
                  <a:txBody>
                    <a:bodyPr/>
                    <a:lstStyle/>
                    <a:p>
                      <a:r>
                        <a:rPr lang="en-US" altLang="zh-CN" sz="2000" dirty="0"/>
                        <a:t>----</a:t>
                      </a:r>
                      <a:endParaRPr lang="zh-CN" altLang="en-US" sz="2000" dirty="0"/>
                    </a:p>
                  </a:txBody>
                  <a:tcPr anchor="ctr"/>
                </a:tc>
                <a:tc>
                  <a:txBody>
                    <a:bodyPr/>
                    <a:lstStyle/>
                    <a:p>
                      <a:r>
                        <a:rPr lang="en-US" altLang="zh-CN" sz="2000" dirty="0"/>
                        <a:t>10.7%</a:t>
                      </a:r>
                      <a:endParaRPr lang="zh-CN" altLang="en-US" sz="2000" dirty="0"/>
                    </a:p>
                  </a:txBody>
                  <a:tcPr anchor="ctr"/>
                </a:tc>
                <a:extLst>
                  <a:ext uri="{0D108BD9-81ED-4DB2-BD59-A6C34878D82A}">
                    <a16:rowId xmlns:a16="http://schemas.microsoft.com/office/drawing/2014/main" val="254928257"/>
                  </a:ext>
                </a:extLst>
              </a:tr>
              <a:tr h="561103">
                <a:tc>
                  <a:txBody>
                    <a:bodyPr/>
                    <a:lstStyle/>
                    <a:p>
                      <a:r>
                        <a:rPr lang="en-US" altLang="zh-CN" sz="2000" dirty="0"/>
                        <a:t>2014</a:t>
                      </a:r>
                      <a:endParaRPr lang="zh-CN" altLang="en-US" sz="2000" dirty="0"/>
                    </a:p>
                  </a:txBody>
                  <a:tcPr anchor="ctr"/>
                </a:tc>
                <a:tc>
                  <a:txBody>
                    <a:bodyPr/>
                    <a:lstStyle/>
                    <a:p>
                      <a:r>
                        <a:rPr lang="en-US" altLang="zh-CN" sz="2000" dirty="0"/>
                        <a:t>MSRA</a:t>
                      </a:r>
                      <a:endParaRPr lang="zh-CN" altLang="en-US" sz="2000" dirty="0"/>
                    </a:p>
                  </a:txBody>
                  <a:tcPr anchor="ctr"/>
                </a:tc>
                <a:tc>
                  <a:txBody>
                    <a:bodyPr/>
                    <a:lstStyle/>
                    <a:p>
                      <a:r>
                        <a:rPr lang="en-US" altLang="zh-CN" sz="2000" dirty="0"/>
                        <a:t>5+3</a:t>
                      </a:r>
                      <a:endParaRPr lang="zh-CN" altLang="en-US" sz="2000" dirty="0"/>
                    </a:p>
                  </a:txBody>
                  <a:tcPr anchor="ctr"/>
                </a:tc>
                <a:tc>
                  <a:txBody>
                    <a:bodyPr/>
                    <a:lstStyle/>
                    <a:p>
                      <a:r>
                        <a:rPr lang="en-US" altLang="zh-CN" sz="2000" dirty="0"/>
                        <a:t>200M</a:t>
                      </a:r>
                      <a:endParaRPr lang="zh-CN" altLang="en-US" sz="2000" dirty="0"/>
                    </a:p>
                  </a:txBody>
                  <a:tcPr anchor="ctr"/>
                </a:tc>
                <a:tc>
                  <a:txBody>
                    <a:bodyPr/>
                    <a:lstStyle/>
                    <a:p>
                      <a:r>
                        <a:rPr lang="en-US" altLang="zh-CN" sz="2000" dirty="0"/>
                        <a:t>----</a:t>
                      </a:r>
                      <a:endParaRPr lang="zh-CN" altLang="en-US" sz="2000" dirty="0"/>
                    </a:p>
                  </a:txBody>
                  <a:tcPr anchor="ctr"/>
                </a:tc>
                <a:tc>
                  <a:txBody>
                    <a:bodyPr/>
                    <a:lstStyle/>
                    <a:p>
                      <a:r>
                        <a:rPr lang="en-US" altLang="zh-CN" sz="2000" dirty="0"/>
                        <a:t>8.06%</a:t>
                      </a:r>
                      <a:endParaRPr lang="zh-CN" altLang="en-US" sz="2000" dirty="0"/>
                    </a:p>
                  </a:txBody>
                  <a:tcPr anchor="ctr"/>
                </a:tc>
                <a:extLst>
                  <a:ext uri="{0D108BD9-81ED-4DB2-BD59-A6C34878D82A}">
                    <a16:rowId xmlns:a16="http://schemas.microsoft.com/office/drawing/2014/main" val="1990996623"/>
                  </a:ext>
                </a:extLst>
              </a:tr>
              <a:tr h="561103">
                <a:tc>
                  <a:txBody>
                    <a:bodyPr/>
                    <a:lstStyle/>
                    <a:p>
                      <a:r>
                        <a:rPr lang="en-US" altLang="zh-CN" sz="2000" dirty="0"/>
                        <a:t>2014</a:t>
                      </a:r>
                      <a:endParaRPr lang="zh-CN" altLang="en-US" sz="2000" dirty="0"/>
                    </a:p>
                  </a:txBody>
                  <a:tcPr anchor="ctr"/>
                </a:tc>
                <a:tc>
                  <a:txBody>
                    <a:bodyPr/>
                    <a:lstStyle/>
                    <a:p>
                      <a:r>
                        <a:rPr lang="en-US" altLang="zh-CN" sz="2000" dirty="0"/>
                        <a:t>VGG-19</a:t>
                      </a:r>
                      <a:endParaRPr lang="zh-CN" altLang="en-US" sz="2000" dirty="0"/>
                    </a:p>
                  </a:txBody>
                  <a:tcPr anchor="ctr"/>
                </a:tc>
                <a:tc>
                  <a:txBody>
                    <a:bodyPr/>
                    <a:lstStyle/>
                    <a:p>
                      <a:r>
                        <a:rPr lang="en-US" altLang="zh-CN" sz="2000" dirty="0"/>
                        <a:t>16+3</a:t>
                      </a:r>
                      <a:endParaRPr lang="zh-CN" altLang="en-US" sz="2000" dirty="0"/>
                    </a:p>
                  </a:txBody>
                  <a:tcPr anchor="ctr"/>
                </a:tc>
                <a:tc>
                  <a:txBody>
                    <a:bodyPr/>
                    <a:lstStyle/>
                    <a:p>
                      <a:r>
                        <a:rPr lang="en-US" altLang="zh-CN" sz="2000" dirty="0"/>
                        <a:t>143M</a:t>
                      </a:r>
                      <a:endParaRPr lang="zh-CN" altLang="en-US" sz="2000" dirty="0"/>
                    </a:p>
                  </a:txBody>
                  <a:tcPr anchor="ctr"/>
                </a:tc>
                <a:tc>
                  <a:txBody>
                    <a:bodyPr/>
                    <a:lstStyle/>
                    <a:p>
                      <a:r>
                        <a:rPr lang="en-US" altLang="zh-CN" sz="2000" dirty="0"/>
                        <a:t>19.6B</a:t>
                      </a:r>
                      <a:endParaRPr lang="zh-CN" altLang="en-US" sz="2000" dirty="0"/>
                    </a:p>
                  </a:txBody>
                  <a:tcPr anchor="ctr"/>
                </a:tc>
                <a:tc>
                  <a:txBody>
                    <a:bodyPr/>
                    <a:lstStyle/>
                    <a:p>
                      <a:r>
                        <a:rPr lang="en-US" altLang="zh-CN" sz="2000" dirty="0"/>
                        <a:t>7.32%</a:t>
                      </a:r>
                      <a:endParaRPr lang="zh-CN" altLang="en-US" sz="2000" dirty="0"/>
                    </a:p>
                  </a:txBody>
                  <a:tcPr anchor="ctr"/>
                </a:tc>
                <a:extLst>
                  <a:ext uri="{0D108BD9-81ED-4DB2-BD59-A6C34878D82A}">
                    <a16:rowId xmlns:a16="http://schemas.microsoft.com/office/drawing/2014/main" val="3119035971"/>
                  </a:ext>
                </a:extLst>
              </a:tr>
              <a:tr h="561103">
                <a:tc>
                  <a:txBody>
                    <a:bodyPr/>
                    <a:lstStyle/>
                    <a:p>
                      <a:r>
                        <a:rPr lang="en-US" altLang="zh-CN" sz="2000" dirty="0"/>
                        <a:t>2014</a:t>
                      </a:r>
                      <a:endParaRPr lang="zh-CN" altLang="en-US" sz="2000" dirty="0"/>
                    </a:p>
                  </a:txBody>
                  <a:tcPr anchor="ctr"/>
                </a:tc>
                <a:tc>
                  <a:txBody>
                    <a:bodyPr/>
                    <a:lstStyle/>
                    <a:p>
                      <a:r>
                        <a:rPr lang="en-US" altLang="zh-CN" sz="2000" dirty="0" err="1"/>
                        <a:t>GoogLeNet</a:t>
                      </a:r>
                      <a:endParaRPr lang="zh-CN" altLang="en-US" sz="2000" dirty="0"/>
                    </a:p>
                  </a:txBody>
                  <a:tcPr anchor="ctr"/>
                </a:tc>
                <a:tc>
                  <a:txBody>
                    <a:bodyPr/>
                    <a:lstStyle/>
                    <a:p>
                      <a:r>
                        <a:rPr lang="en-US" altLang="zh-CN" sz="2000" dirty="0"/>
                        <a:t>22</a:t>
                      </a:r>
                      <a:endParaRPr lang="zh-CN" altLang="en-US" sz="2000" dirty="0"/>
                    </a:p>
                  </a:txBody>
                  <a:tcPr anchor="ctr"/>
                </a:tc>
                <a:tc>
                  <a:txBody>
                    <a:bodyPr/>
                    <a:lstStyle/>
                    <a:p>
                      <a:r>
                        <a:rPr lang="en-US" altLang="zh-CN" sz="2000" dirty="0"/>
                        <a:t>6.8M</a:t>
                      </a:r>
                    </a:p>
                  </a:txBody>
                  <a:tcPr anchor="ctr"/>
                </a:tc>
                <a:tc>
                  <a:txBody>
                    <a:bodyPr/>
                    <a:lstStyle/>
                    <a:p>
                      <a:r>
                        <a:rPr lang="en-US" altLang="zh-CN" sz="2000" dirty="0"/>
                        <a:t>0.566B</a:t>
                      </a:r>
                      <a:endParaRPr lang="zh-CN" altLang="en-US" sz="2000" dirty="0"/>
                    </a:p>
                  </a:txBody>
                  <a:tcPr anchor="ctr"/>
                </a:tc>
                <a:tc>
                  <a:txBody>
                    <a:bodyPr/>
                    <a:lstStyle/>
                    <a:p>
                      <a:r>
                        <a:rPr lang="en-US" altLang="zh-CN" sz="2000" dirty="0"/>
                        <a:t>6.67%</a:t>
                      </a:r>
                      <a:endParaRPr lang="zh-CN" altLang="en-US" sz="2000" dirty="0"/>
                    </a:p>
                  </a:txBody>
                  <a:tcPr anchor="ctr"/>
                </a:tc>
                <a:extLst>
                  <a:ext uri="{0D108BD9-81ED-4DB2-BD59-A6C34878D82A}">
                    <a16:rowId xmlns:a16="http://schemas.microsoft.com/office/drawing/2014/main" val="3567489410"/>
                  </a:ext>
                </a:extLst>
              </a:tr>
              <a:tr h="561103">
                <a:tc>
                  <a:txBody>
                    <a:bodyPr/>
                    <a:lstStyle/>
                    <a:p>
                      <a:r>
                        <a:rPr lang="en-US" altLang="zh-CN" sz="2000" dirty="0"/>
                        <a:t>2015</a:t>
                      </a:r>
                      <a:endParaRPr lang="zh-CN" altLang="en-US" sz="2000" dirty="0"/>
                    </a:p>
                  </a:txBody>
                  <a:tcPr anchor="ctr"/>
                </a:tc>
                <a:tc>
                  <a:txBody>
                    <a:bodyPr/>
                    <a:lstStyle/>
                    <a:p>
                      <a:r>
                        <a:rPr lang="en-US" altLang="zh-CN" sz="2000" dirty="0" err="1"/>
                        <a:t>ResNet</a:t>
                      </a:r>
                      <a:endParaRPr lang="zh-CN" altLang="en-US" sz="2000" dirty="0"/>
                    </a:p>
                  </a:txBody>
                  <a:tcPr anchor="ctr"/>
                </a:tc>
                <a:tc>
                  <a:txBody>
                    <a:bodyPr/>
                    <a:lstStyle/>
                    <a:p>
                      <a:r>
                        <a:rPr lang="en-US" altLang="zh-CN" sz="2000" dirty="0"/>
                        <a:t>152</a:t>
                      </a:r>
                      <a:endParaRPr lang="zh-CN" altLang="en-US" sz="2000" dirty="0"/>
                    </a:p>
                  </a:txBody>
                  <a:tcPr anchor="ctr"/>
                </a:tc>
                <a:tc>
                  <a:txBody>
                    <a:bodyPr/>
                    <a:lstStyle/>
                    <a:p>
                      <a:r>
                        <a:rPr lang="en-US" altLang="zh-CN" sz="2000" dirty="0"/>
                        <a:t>19.4M</a:t>
                      </a:r>
                      <a:endParaRPr lang="zh-CN" altLang="en-US" sz="2000" dirty="0"/>
                    </a:p>
                  </a:txBody>
                  <a:tcPr anchor="ctr"/>
                </a:tc>
                <a:tc>
                  <a:txBody>
                    <a:bodyPr/>
                    <a:lstStyle/>
                    <a:p>
                      <a:r>
                        <a:rPr lang="en-US" altLang="zh-CN" sz="2000" dirty="0"/>
                        <a:t>10.3B</a:t>
                      </a:r>
                      <a:endParaRPr lang="zh-CN" altLang="en-US" sz="2000" dirty="0"/>
                    </a:p>
                  </a:txBody>
                  <a:tcPr anchor="ctr"/>
                </a:tc>
                <a:tc>
                  <a:txBody>
                    <a:bodyPr/>
                    <a:lstStyle/>
                    <a:p>
                      <a:r>
                        <a:rPr lang="en-US" altLang="zh-CN" sz="2000" dirty="0"/>
                        <a:t>2.57%</a:t>
                      </a:r>
                      <a:endParaRPr lang="zh-CN" altLang="en-US" sz="2000" dirty="0"/>
                    </a:p>
                  </a:txBody>
                  <a:tcPr anchor="ctr"/>
                </a:tc>
                <a:extLst>
                  <a:ext uri="{0D108BD9-81ED-4DB2-BD59-A6C34878D82A}">
                    <a16:rowId xmlns:a16="http://schemas.microsoft.com/office/drawing/2014/main" val="1779071914"/>
                  </a:ext>
                </a:extLst>
              </a:tr>
            </a:tbl>
          </a:graphicData>
        </a:graphic>
      </p:graphicFrame>
    </p:spTree>
    <p:extLst>
      <p:ext uri="{BB962C8B-B14F-4D97-AF65-F5344CB8AC3E}">
        <p14:creationId xmlns:p14="http://schemas.microsoft.com/office/powerpoint/2010/main" val="2690296237"/>
      </p:ext>
    </p:extLst>
  </p:cSld>
  <p:clrMapOvr>
    <a:masterClrMapping/>
  </p:clrMapOvr>
  <mc:AlternateContent xmlns:mc="http://schemas.openxmlformats.org/markup-compatibility/2006" xmlns:p14="http://schemas.microsoft.com/office/powerpoint/2010/main">
    <mc:Choice Requires="p14">
      <p:transition p14:dur="0" advTm="6347"/>
    </mc:Choice>
    <mc:Fallback xmlns="">
      <p:transition advTm="6347"/>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C1968C-8214-4869-994A-DC4ED79DB05B}"/>
              </a:ext>
            </a:extLst>
          </p:cNvPr>
          <p:cNvSpPr>
            <a:spLocks noGrp="1"/>
          </p:cNvSpPr>
          <p:nvPr>
            <p:ph type="title"/>
          </p:nvPr>
        </p:nvSpPr>
        <p:spPr/>
        <p:txBody>
          <a:bodyPr>
            <a:normAutofit/>
          </a:bodyPr>
          <a:lstStyle/>
          <a:p>
            <a:r>
              <a:rPr lang="en-US" altLang="zh-CN" dirty="0"/>
              <a:t>6 Future Work</a:t>
            </a:r>
            <a:endParaRPr lang="zh-CN" altLang="en-US" dirty="0"/>
          </a:p>
        </p:txBody>
      </p:sp>
      <p:sp>
        <p:nvSpPr>
          <p:cNvPr id="3" name="日期占位符 2">
            <a:extLst>
              <a:ext uri="{FF2B5EF4-FFF2-40B4-BE49-F238E27FC236}">
                <a16:creationId xmlns:a16="http://schemas.microsoft.com/office/drawing/2014/main" id="{D2615DD7-8178-4E10-B1C1-B40A2CCAAB8E}"/>
              </a:ext>
            </a:extLst>
          </p:cNvPr>
          <p:cNvSpPr>
            <a:spLocks noGrp="1"/>
          </p:cNvSpPr>
          <p:nvPr>
            <p:ph type="dt" sz="half" idx="10"/>
          </p:nvPr>
        </p:nvSpPr>
        <p:spPr/>
        <p:txBody>
          <a:bodyPr/>
          <a:lstStyle/>
          <a:p>
            <a:fld id="{D8EF6340-23BC-486F-A672-31FA66DDD70A}" type="datetime1">
              <a:rPr lang="zh-CN" altLang="en-US" smtClean="0"/>
              <a:t>2019/5/22</a:t>
            </a:fld>
            <a:endParaRPr lang="zh-CN" altLang="en-US"/>
          </a:p>
        </p:txBody>
      </p:sp>
      <p:sp>
        <p:nvSpPr>
          <p:cNvPr id="4" name="页脚占位符 3">
            <a:extLst>
              <a:ext uri="{FF2B5EF4-FFF2-40B4-BE49-F238E27FC236}">
                <a16:creationId xmlns:a16="http://schemas.microsoft.com/office/drawing/2014/main" id="{17EA92C7-3F45-4307-98E9-D34EF41A105F}"/>
              </a:ext>
            </a:extLst>
          </p:cNvPr>
          <p:cNvSpPr>
            <a:spLocks noGrp="1"/>
          </p:cNvSpPr>
          <p:nvPr>
            <p:ph type="ftr" sz="quarter" idx="11"/>
          </p:nvPr>
        </p:nvSpPr>
        <p:spPr/>
        <p:txBody>
          <a:bodyPr/>
          <a:lstStyle/>
          <a:p>
            <a:r>
              <a:rPr lang="zh-CN" altLang="en-US"/>
              <a:t>复旦类脑芯片与片上系统研究院</a:t>
            </a:r>
          </a:p>
        </p:txBody>
      </p:sp>
      <p:sp>
        <p:nvSpPr>
          <p:cNvPr id="5" name="灯片编号占位符 4">
            <a:extLst>
              <a:ext uri="{FF2B5EF4-FFF2-40B4-BE49-F238E27FC236}">
                <a16:creationId xmlns:a16="http://schemas.microsoft.com/office/drawing/2014/main" id="{7FA58E37-1416-4AB1-B40E-4D84E030744E}"/>
              </a:ext>
            </a:extLst>
          </p:cNvPr>
          <p:cNvSpPr>
            <a:spLocks noGrp="1"/>
          </p:cNvSpPr>
          <p:nvPr>
            <p:ph type="sldNum" sz="quarter" idx="12"/>
          </p:nvPr>
        </p:nvSpPr>
        <p:spPr/>
        <p:txBody>
          <a:bodyPr/>
          <a:lstStyle/>
          <a:p>
            <a:fld id="{D81BC2DF-976F-4C49-92B9-E79BD60CFE9D}" type="slidenum">
              <a:rPr lang="zh-CN" altLang="en-US" smtClean="0"/>
              <a:pPr/>
              <a:t>30</a:t>
            </a:fld>
            <a:r>
              <a:rPr lang="en-US" altLang="zh-CN"/>
              <a:t>/28</a:t>
            </a:r>
            <a:endParaRPr lang="zh-CN" altLang="en-US" dirty="0"/>
          </a:p>
        </p:txBody>
      </p:sp>
      <p:pic>
        <p:nvPicPr>
          <p:cNvPr id="6" name="图片 5">
            <a:extLst>
              <a:ext uri="{FF2B5EF4-FFF2-40B4-BE49-F238E27FC236}">
                <a16:creationId xmlns:a16="http://schemas.microsoft.com/office/drawing/2014/main" id="{A677DB6A-7359-45F8-B4F4-B55486F4D900}"/>
              </a:ext>
            </a:extLst>
          </p:cNvPr>
          <p:cNvPicPr>
            <a:picLocks noChangeAspect="1"/>
          </p:cNvPicPr>
          <p:nvPr/>
        </p:nvPicPr>
        <p:blipFill>
          <a:blip r:embed="rId3"/>
          <a:stretch>
            <a:fillRect/>
          </a:stretch>
        </p:blipFill>
        <p:spPr>
          <a:xfrm>
            <a:off x="1283368" y="1640949"/>
            <a:ext cx="7014661" cy="3576102"/>
          </a:xfrm>
          <a:prstGeom prst="rect">
            <a:avLst/>
          </a:prstGeom>
        </p:spPr>
      </p:pic>
    </p:spTree>
    <p:extLst>
      <p:ext uri="{BB962C8B-B14F-4D97-AF65-F5344CB8AC3E}">
        <p14:creationId xmlns:p14="http://schemas.microsoft.com/office/powerpoint/2010/main" val="3559549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包含 树, 户外, 建筑物, 天空&#10;&#10;已生成极高可信度的说明"/>
          <p:cNvPicPr>
            <a:picLocks noChangeAspect="1"/>
          </p:cNvPicPr>
          <p:nvPr/>
        </p:nvPicPr>
        <p:blipFill>
          <a:blip r:embed="rId3"/>
          <a:stretch>
            <a:fillRect/>
          </a:stretch>
        </p:blipFill>
        <p:spPr>
          <a:xfrm>
            <a:off x="0" y="0"/>
            <a:ext cx="12204695" cy="6858000"/>
          </a:xfrm>
          <a:prstGeom prst="rect">
            <a:avLst/>
          </a:prstGeom>
        </p:spPr>
      </p:pic>
      <p:sp>
        <p:nvSpPr>
          <p:cNvPr id="2" name="椭圆 1">
            <a:extLst>
              <a:ext uri="{FF2B5EF4-FFF2-40B4-BE49-F238E27FC236}">
                <a16:creationId xmlns:a16="http://schemas.microsoft.com/office/drawing/2014/main" id="{AFF8BA97-27CA-4BBC-9C5F-D50E20640EB2}"/>
              </a:ext>
            </a:extLst>
          </p:cNvPr>
          <p:cNvSpPr/>
          <p:nvPr/>
        </p:nvSpPr>
        <p:spPr>
          <a:xfrm>
            <a:off x="4339771" y="1567543"/>
            <a:ext cx="3512457" cy="3439886"/>
          </a:xfrm>
          <a:prstGeom prst="ellipse">
            <a:avLst/>
          </a:prstGeom>
          <a:gradFill>
            <a:gsLst>
              <a:gs pos="14000">
                <a:schemeClr val="accent1">
                  <a:lumMod val="5000"/>
                  <a:lumOff val="95000"/>
                </a:schemeClr>
              </a:gs>
              <a:gs pos="39000">
                <a:schemeClr val="accent1">
                  <a:lumMod val="45000"/>
                  <a:lumOff val="55000"/>
                  <a:alpha val="61000"/>
                </a:schemeClr>
              </a:gs>
              <a:gs pos="100000">
                <a:schemeClr val="accent1">
                  <a:lumMod val="45000"/>
                  <a:lumOff val="55000"/>
                </a:schemeClr>
              </a:gs>
              <a:gs pos="100000">
                <a:schemeClr val="accent1">
                  <a:lumMod val="30000"/>
                  <a:lumOff val="70000"/>
                </a:schemeClr>
              </a:gs>
            </a:gsLst>
            <a:lin ang="30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6000" b="1" i="0" u="none" strike="noStrike" kern="1200" cap="none" spc="0" normalizeH="0" baseline="0" noProof="0" dirty="0">
                <a:ln>
                  <a:noFill/>
                </a:ln>
                <a:solidFill>
                  <a:schemeClr val="accent2"/>
                </a:solidFill>
                <a:effectLst/>
                <a:uLnTx/>
                <a:uFillTx/>
                <a:latin typeface="Calibri"/>
                <a:ea typeface="微軟正黑體"/>
                <a:cs typeface="+mn-cs"/>
              </a:rPr>
              <a:t>Thanks!</a:t>
            </a:r>
            <a:endParaRPr kumimoji="0" lang="zh-CN" altLang="en-US" sz="6000" b="1" i="0" u="none" strike="noStrike" kern="1200" cap="none" spc="0" normalizeH="0" baseline="0" noProof="0" dirty="0">
              <a:ln>
                <a:noFill/>
              </a:ln>
              <a:solidFill>
                <a:schemeClr val="accent2"/>
              </a:solidFill>
              <a:effectLst/>
              <a:uLnTx/>
              <a:uFillTx/>
              <a:latin typeface="Calibri"/>
              <a:ea typeface="微軟正黑體"/>
              <a:cs typeface="+mn-cs"/>
            </a:endParaRPr>
          </a:p>
        </p:txBody>
      </p:sp>
      <p:sp>
        <p:nvSpPr>
          <p:cNvPr id="4" name="日期占位符 3">
            <a:extLst>
              <a:ext uri="{FF2B5EF4-FFF2-40B4-BE49-F238E27FC236}">
                <a16:creationId xmlns:a16="http://schemas.microsoft.com/office/drawing/2014/main" id="{C74893D9-26D0-4993-9C3E-BE0C4B2D7270}"/>
              </a:ext>
            </a:extLst>
          </p:cNvPr>
          <p:cNvSpPr>
            <a:spLocks noGrp="1"/>
          </p:cNvSpPr>
          <p:nvPr>
            <p:ph type="dt" sz="half" idx="10"/>
          </p:nvPr>
        </p:nvSpPr>
        <p:spPr/>
        <p:txBody>
          <a:bodyPr/>
          <a:lstStyle/>
          <a:p>
            <a:fld id="{5CDB2C78-94CC-4882-A6A7-8B4DDF348D17}" type="datetime1">
              <a:rPr lang="zh-CN" altLang="en-US" smtClean="0"/>
              <a:t>2019/5/22</a:t>
            </a:fld>
            <a:endParaRPr lang="zh-CN" altLang="en-US"/>
          </a:p>
        </p:txBody>
      </p:sp>
      <p:sp>
        <p:nvSpPr>
          <p:cNvPr id="5" name="页脚占位符 4">
            <a:extLst>
              <a:ext uri="{FF2B5EF4-FFF2-40B4-BE49-F238E27FC236}">
                <a16:creationId xmlns:a16="http://schemas.microsoft.com/office/drawing/2014/main" id="{B3851D21-8E10-4BDA-8C63-3CA14DF4C919}"/>
              </a:ext>
            </a:extLst>
          </p:cNvPr>
          <p:cNvSpPr>
            <a:spLocks noGrp="1"/>
          </p:cNvSpPr>
          <p:nvPr>
            <p:ph type="ftr" sz="quarter" idx="11"/>
          </p:nvPr>
        </p:nvSpPr>
        <p:spPr/>
        <p:txBody>
          <a:bodyPr/>
          <a:lstStyle/>
          <a:p>
            <a:r>
              <a:rPr lang="zh-CN" altLang="en-US"/>
              <a:t>复旦类脑芯片与片上系统研究院</a:t>
            </a:r>
          </a:p>
        </p:txBody>
      </p:sp>
      <p:sp>
        <p:nvSpPr>
          <p:cNvPr id="8" name="灯片编号占位符 7">
            <a:extLst>
              <a:ext uri="{FF2B5EF4-FFF2-40B4-BE49-F238E27FC236}">
                <a16:creationId xmlns:a16="http://schemas.microsoft.com/office/drawing/2014/main" id="{8F447A67-0FB8-487B-925C-9660BA1B8D88}"/>
              </a:ext>
            </a:extLst>
          </p:cNvPr>
          <p:cNvSpPr>
            <a:spLocks noGrp="1"/>
          </p:cNvSpPr>
          <p:nvPr>
            <p:ph type="sldNum" sz="quarter" idx="12"/>
          </p:nvPr>
        </p:nvSpPr>
        <p:spPr/>
        <p:txBody>
          <a:bodyPr/>
          <a:lstStyle/>
          <a:p>
            <a:fld id="{4F89001C-556A-4238-A7E0-2B72E20C5D72}" type="slidenum">
              <a:rPr lang="zh-CN" altLang="en-US" smtClean="0"/>
              <a:t>31</a:t>
            </a:fld>
            <a:endParaRPr lang="zh-CN" altLang="en-US"/>
          </a:p>
        </p:txBody>
      </p:sp>
    </p:spTree>
    <p:extLst>
      <p:ext uri="{BB962C8B-B14F-4D97-AF65-F5344CB8AC3E}">
        <p14:creationId xmlns:p14="http://schemas.microsoft.com/office/powerpoint/2010/main" val="380531431"/>
      </p:ext>
    </p:extLst>
  </p:cSld>
  <p:clrMapOvr>
    <a:masterClrMapping/>
  </p:clrMapOvr>
  <mc:AlternateContent xmlns:mc="http://schemas.openxmlformats.org/markup-compatibility/2006" xmlns:p14="http://schemas.microsoft.com/office/powerpoint/2010/main">
    <mc:Choice Requires="p14">
      <p:transition p14:dur="0" advTm="308"/>
    </mc:Choice>
    <mc:Fallback xmlns="">
      <p:transition advTm="308"/>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AB50E0-7165-4CD7-A49B-645B0AF2C323}"/>
              </a:ext>
            </a:extLst>
          </p:cNvPr>
          <p:cNvSpPr>
            <a:spLocks noGrp="1"/>
          </p:cNvSpPr>
          <p:nvPr>
            <p:ph type="title"/>
          </p:nvPr>
        </p:nvSpPr>
        <p:spPr/>
        <p:txBody>
          <a:bodyPr/>
          <a:lstStyle/>
          <a:p>
            <a:r>
              <a:rPr lang="en-US" altLang="zh-CN" dirty="0"/>
              <a:t>2.1 Pruning</a:t>
            </a:r>
            <a:r>
              <a:rPr lang="zh-CN" altLang="en-US" dirty="0"/>
              <a:t>：</a:t>
            </a:r>
            <a:r>
              <a:rPr lang="en-US" altLang="zh-CN" dirty="0"/>
              <a:t>Main Methods</a:t>
            </a:r>
            <a:endParaRPr lang="zh-CN" altLang="en-US" dirty="0"/>
          </a:p>
        </p:txBody>
      </p:sp>
      <p:sp>
        <p:nvSpPr>
          <p:cNvPr id="3" name="日期占位符 2">
            <a:extLst>
              <a:ext uri="{FF2B5EF4-FFF2-40B4-BE49-F238E27FC236}">
                <a16:creationId xmlns:a16="http://schemas.microsoft.com/office/drawing/2014/main" id="{632E87FF-E313-4ABB-81E6-237C5B14325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8EF6340-23BC-486F-A672-31FA66DDD70A}" type="datetime1">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軟正黑體"/>
                <a:cs typeface="+mn-cs"/>
              </a:rPr>
              <a:pPr marL="0" marR="0" lvl="0" indent="0" algn="l" defTabSz="914400" rtl="0" eaLnBrk="1" fontAlgn="auto" latinLnBrk="0" hangingPunct="1">
                <a:lnSpc>
                  <a:spcPct val="100000"/>
                </a:lnSpc>
                <a:spcBef>
                  <a:spcPts val="0"/>
                </a:spcBef>
                <a:spcAft>
                  <a:spcPts val="0"/>
                </a:spcAft>
                <a:buClrTx/>
                <a:buSzTx/>
                <a:buFontTx/>
                <a:buNone/>
                <a:tabLst/>
                <a:defRPr/>
              </a:pPr>
              <a:t>2019/5/22</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軟正黑體"/>
              <a:cs typeface="+mn-cs"/>
            </a:endParaRPr>
          </a:p>
        </p:txBody>
      </p:sp>
      <p:sp>
        <p:nvSpPr>
          <p:cNvPr id="4" name="页脚占位符 3">
            <a:extLst>
              <a:ext uri="{FF2B5EF4-FFF2-40B4-BE49-F238E27FC236}">
                <a16:creationId xmlns:a16="http://schemas.microsoft.com/office/drawing/2014/main" id="{59A7740B-1D1B-4012-9FD2-1B18BBA17B0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微軟正黑體"/>
                <a:cs typeface="+mn-cs"/>
              </a:rPr>
              <a:t>复旦类脑芯片与片上系统研究院</a:t>
            </a:r>
          </a:p>
        </p:txBody>
      </p:sp>
      <p:sp>
        <p:nvSpPr>
          <p:cNvPr id="5" name="灯片编号占位符 4">
            <a:extLst>
              <a:ext uri="{FF2B5EF4-FFF2-40B4-BE49-F238E27FC236}">
                <a16:creationId xmlns:a16="http://schemas.microsoft.com/office/drawing/2014/main" id="{65025F25-27D3-4A02-8FC0-BD7E12359C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1BC2DF-976F-4C49-92B9-E79BD60CFE9D}"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軟正黑體"/>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r>
              <a:rPr kumimoji="0" lang="en-US" altLang="zh-CN" sz="1200" b="0" i="0" u="none" strike="noStrike" kern="1200" cap="none" spc="0" normalizeH="0" baseline="0" noProof="0">
                <a:ln>
                  <a:noFill/>
                </a:ln>
                <a:solidFill>
                  <a:prstClr val="black">
                    <a:tint val="75000"/>
                  </a:prstClr>
                </a:solidFill>
                <a:effectLst/>
                <a:uLnTx/>
                <a:uFillTx/>
                <a:latin typeface="Calibri"/>
                <a:ea typeface="微軟正黑體"/>
                <a:cs typeface="+mn-cs"/>
              </a:rPr>
              <a:t>/28</a:t>
            </a:r>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微軟正黑體"/>
              <a:cs typeface="+mn-cs"/>
            </a:endParaRPr>
          </a:p>
        </p:txBody>
      </p:sp>
      <p:pic>
        <p:nvPicPr>
          <p:cNvPr id="7" name="图片 6">
            <a:extLst>
              <a:ext uri="{FF2B5EF4-FFF2-40B4-BE49-F238E27FC236}">
                <a16:creationId xmlns:a16="http://schemas.microsoft.com/office/drawing/2014/main" id="{E233FE82-E8D7-4730-8475-569F74807E3E}"/>
              </a:ext>
            </a:extLst>
          </p:cNvPr>
          <p:cNvPicPr>
            <a:picLocks noChangeAspect="1"/>
          </p:cNvPicPr>
          <p:nvPr/>
        </p:nvPicPr>
        <p:blipFill>
          <a:blip r:embed="rId3"/>
          <a:stretch>
            <a:fillRect/>
          </a:stretch>
        </p:blipFill>
        <p:spPr>
          <a:xfrm>
            <a:off x="1628776" y="1552574"/>
            <a:ext cx="7658100" cy="4374326"/>
          </a:xfrm>
          <a:prstGeom prst="rect">
            <a:avLst/>
          </a:prstGeom>
        </p:spPr>
      </p:pic>
    </p:spTree>
    <p:extLst>
      <p:ext uri="{BB962C8B-B14F-4D97-AF65-F5344CB8AC3E}">
        <p14:creationId xmlns:p14="http://schemas.microsoft.com/office/powerpoint/2010/main" val="3355844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81B4500-A0A3-4C8F-A50E-36408115D501}"/>
              </a:ext>
            </a:extLst>
          </p:cNvPr>
          <p:cNvSpPr>
            <a:spLocks noGrp="1"/>
          </p:cNvSpPr>
          <p:nvPr>
            <p:ph type="title"/>
          </p:nvPr>
        </p:nvSpPr>
        <p:spPr/>
        <p:txBody>
          <a:bodyPr/>
          <a:lstStyle/>
          <a:p>
            <a:r>
              <a:rPr lang="en-US" altLang="zh-CN" dirty="0"/>
              <a:t>0.1 Motivation</a:t>
            </a:r>
            <a:endParaRPr lang="zh-CN" altLang="en-US" dirty="0"/>
          </a:p>
        </p:txBody>
      </p:sp>
      <p:sp>
        <p:nvSpPr>
          <p:cNvPr id="2" name="日期占位符 1">
            <a:extLst>
              <a:ext uri="{FF2B5EF4-FFF2-40B4-BE49-F238E27FC236}">
                <a16:creationId xmlns:a16="http://schemas.microsoft.com/office/drawing/2014/main" id="{CD310E68-E78D-421F-9E6D-B985E9240ABF}"/>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FC43E89-5FBE-495D-87A5-4A8CB6A3D4AB}" type="datetime1">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軟正黑體"/>
                <a:cs typeface="+mn-cs"/>
              </a:rPr>
              <a:pPr marL="0" marR="0" lvl="0" indent="0" algn="l" defTabSz="914400" rtl="0" eaLnBrk="1" fontAlgn="auto" latinLnBrk="0" hangingPunct="1">
                <a:lnSpc>
                  <a:spcPct val="100000"/>
                </a:lnSpc>
                <a:spcBef>
                  <a:spcPts val="0"/>
                </a:spcBef>
                <a:spcAft>
                  <a:spcPts val="0"/>
                </a:spcAft>
                <a:buClrTx/>
                <a:buSzTx/>
                <a:buFontTx/>
                <a:buNone/>
                <a:tabLst/>
                <a:defRPr/>
              </a:pPr>
              <a:t>2019/5/22</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軟正黑體"/>
              <a:cs typeface="+mn-cs"/>
            </a:endParaRPr>
          </a:p>
        </p:txBody>
      </p:sp>
      <p:sp>
        <p:nvSpPr>
          <p:cNvPr id="4" name="页脚占位符 3">
            <a:extLst>
              <a:ext uri="{FF2B5EF4-FFF2-40B4-BE49-F238E27FC236}">
                <a16:creationId xmlns:a16="http://schemas.microsoft.com/office/drawing/2014/main" id="{DCE8C79B-C5C9-4272-A8F7-CA6AA7EBB5B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微軟正黑體"/>
                <a:cs typeface="+mn-cs"/>
              </a:rPr>
              <a:t>复旦类脑芯片与片上系统研究院</a:t>
            </a:r>
          </a:p>
        </p:txBody>
      </p:sp>
      <p:sp>
        <p:nvSpPr>
          <p:cNvPr id="8" name="灯片编号占位符 7">
            <a:extLst>
              <a:ext uri="{FF2B5EF4-FFF2-40B4-BE49-F238E27FC236}">
                <a16:creationId xmlns:a16="http://schemas.microsoft.com/office/drawing/2014/main" id="{AE06079F-80DE-479E-A552-7DCF0B2A444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1BC2DF-976F-4C49-92B9-E79BD60CFE9D}"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軟正黑體"/>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r>
              <a:rPr kumimoji="0" lang="en-US" altLang="zh-CN" sz="1200" b="0" i="0" u="none" strike="noStrike" kern="1200" cap="none" spc="0" normalizeH="0" baseline="0" noProof="0">
                <a:ln>
                  <a:noFill/>
                </a:ln>
                <a:solidFill>
                  <a:prstClr val="black">
                    <a:tint val="75000"/>
                  </a:prstClr>
                </a:solidFill>
                <a:effectLst/>
                <a:uLnTx/>
                <a:uFillTx/>
                <a:latin typeface="Calibri"/>
                <a:ea typeface="微軟正黑體"/>
                <a:cs typeface="+mn-cs"/>
              </a:rPr>
              <a:t>/28</a:t>
            </a:r>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微軟正黑體"/>
              <a:cs typeface="+mn-cs"/>
            </a:endParaRPr>
          </a:p>
        </p:txBody>
      </p:sp>
      <p:sp>
        <p:nvSpPr>
          <p:cNvPr id="7" name="文本框 6">
            <a:extLst>
              <a:ext uri="{FF2B5EF4-FFF2-40B4-BE49-F238E27FC236}">
                <a16:creationId xmlns:a16="http://schemas.microsoft.com/office/drawing/2014/main" id="{BD4D4406-C384-49DA-B399-BC3342ED29D5}"/>
              </a:ext>
            </a:extLst>
          </p:cNvPr>
          <p:cNvSpPr txBox="1"/>
          <p:nvPr/>
        </p:nvSpPr>
        <p:spPr>
          <a:xfrm>
            <a:off x="1953016" y="1644134"/>
            <a:ext cx="51617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Deep Network </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works well------popular</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p>
        </p:txBody>
      </p:sp>
      <p:pic>
        <p:nvPicPr>
          <p:cNvPr id="14" name="图形 13" descr="实心填充的笑脸">
            <a:extLst>
              <a:ext uri="{FF2B5EF4-FFF2-40B4-BE49-F238E27FC236}">
                <a16:creationId xmlns:a16="http://schemas.microsoft.com/office/drawing/2014/main" id="{2FB7B828-7EA9-4D10-961A-68B3C78563A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5463" y="1527132"/>
            <a:ext cx="603336" cy="603336"/>
          </a:xfrm>
          <a:prstGeom prst="rect">
            <a:avLst/>
          </a:prstGeom>
        </p:spPr>
      </p:pic>
      <p:pic>
        <p:nvPicPr>
          <p:cNvPr id="33" name="图形 32" descr="实心填充的无表情的脸">
            <a:extLst>
              <a:ext uri="{FF2B5EF4-FFF2-40B4-BE49-F238E27FC236}">
                <a16:creationId xmlns:a16="http://schemas.microsoft.com/office/drawing/2014/main" id="{A8D2726A-2A50-4E3E-AB92-C3799D3A1C6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25463" y="2454575"/>
            <a:ext cx="604800" cy="604800"/>
          </a:xfrm>
          <a:prstGeom prst="rect">
            <a:avLst/>
          </a:prstGeom>
        </p:spPr>
      </p:pic>
      <p:pic>
        <p:nvPicPr>
          <p:cNvPr id="35" name="图形 34" descr="实心填充的悲伤表情">
            <a:extLst>
              <a:ext uri="{FF2B5EF4-FFF2-40B4-BE49-F238E27FC236}">
                <a16:creationId xmlns:a16="http://schemas.microsoft.com/office/drawing/2014/main" id="{6FD6D635-F6B2-4BE8-813F-91BF1965314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81784" y="835903"/>
            <a:ext cx="914400" cy="914400"/>
          </a:xfrm>
          <a:prstGeom prst="rect">
            <a:avLst/>
          </a:prstGeom>
        </p:spPr>
      </p:pic>
      <p:pic>
        <p:nvPicPr>
          <p:cNvPr id="37" name="图形 36" descr="实心填充的笑嘻嘻表情">
            <a:extLst>
              <a:ext uri="{FF2B5EF4-FFF2-40B4-BE49-F238E27FC236}">
                <a16:creationId xmlns:a16="http://schemas.microsoft.com/office/drawing/2014/main" id="{1A5755D0-398E-40F6-A468-9F0FEAA0355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25463" y="4339909"/>
            <a:ext cx="648000" cy="648000"/>
          </a:xfrm>
          <a:prstGeom prst="rect">
            <a:avLst/>
          </a:prstGeom>
        </p:spPr>
      </p:pic>
      <p:pic>
        <p:nvPicPr>
          <p:cNvPr id="39" name="图形 38" descr="实心填充的紧张表情">
            <a:extLst>
              <a:ext uri="{FF2B5EF4-FFF2-40B4-BE49-F238E27FC236}">
                <a16:creationId xmlns:a16="http://schemas.microsoft.com/office/drawing/2014/main" id="{DE6CBC68-8B13-4B5E-AE09-0C05DAAB6CB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63416" y="628479"/>
            <a:ext cx="914400" cy="914400"/>
          </a:xfrm>
          <a:prstGeom prst="rect">
            <a:avLst/>
          </a:prstGeom>
        </p:spPr>
      </p:pic>
      <p:pic>
        <p:nvPicPr>
          <p:cNvPr id="41" name="图形 40" descr="实心填充的困惑表情">
            <a:extLst>
              <a:ext uri="{FF2B5EF4-FFF2-40B4-BE49-F238E27FC236}">
                <a16:creationId xmlns:a16="http://schemas.microsoft.com/office/drawing/2014/main" id="{E6133140-1423-4E71-AAA2-1BC2ACE3366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03131" y="3366695"/>
            <a:ext cx="648000" cy="648000"/>
          </a:xfrm>
          <a:prstGeom prst="rect">
            <a:avLst/>
          </a:prstGeom>
        </p:spPr>
      </p:pic>
      <p:pic>
        <p:nvPicPr>
          <p:cNvPr id="43" name="图形 42" descr="实心填充的天使表情">
            <a:extLst>
              <a:ext uri="{FF2B5EF4-FFF2-40B4-BE49-F238E27FC236}">
                <a16:creationId xmlns:a16="http://schemas.microsoft.com/office/drawing/2014/main" id="{1B0157D0-CA10-4676-8AC4-58F2D72302D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690135" y="2284926"/>
            <a:ext cx="914400" cy="914400"/>
          </a:xfrm>
          <a:prstGeom prst="rect">
            <a:avLst/>
          </a:prstGeom>
        </p:spPr>
      </p:pic>
      <p:sp>
        <p:nvSpPr>
          <p:cNvPr id="44" name="文本框 43">
            <a:extLst>
              <a:ext uri="{FF2B5EF4-FFF2-40B4-BE49-F238E27FC236}">
                <a16:creationId xmlns:a16="http://schemas.microsoft.com/office/drawing/2014/main" id="{145B3298-B364-4DC7-96A6-537378BCEC97}"/>
              </a:ext>
            </a:extLst>
          </p:cNvPr>
          <p:cNvSpPr txBox="1"/>
          <p:nvPr/>
        </p:nvSpPr>
        <p:spPr>
          <a:xfrm>
            <a:off x="1958235" y="2563255"/>
            <a:ext cx="85385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Computational complexity </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and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resource </a:t>
            </a:r>
            <a:r>
              <a:rPr kumimoji="0" lang="en-US" altLang="zh-CN" sz="1800" b="1"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comsumption</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increase……</a:t>
            </a:r>
          </a:p>
        </p:txBody>
      </p:sp>
      <p:sp>
        <p:nvSpPr>
          <p:cNvPr id="45" name="文本框 44">
            <a:extLst>
              <a:ext uri="{FF2B5EF4-FFF2-40B4-BE49-F238E27FC236}">
                <a16:creationId xmlns:a16="http://schemas.microsoft.com/office/drawing/2014/main" id="{0AF5E402-BF14-4AB8-962D-AA043F6CA6CA}"/>
              </a:ext>
            </a:extLst>
          </p:cNvPr>
          <p:cNvSpPr txBox="1"/>
          <p:nvPr/>
        </p:nvSpPr>
        <p:spPr>
          <a:xfrm>
            <a:off x="1958234" y="3506029"/>
            <a:ext cx="979117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challenge to deploy in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real-time applications </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or on </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resource-limited devices</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6" name="文本框 45">
            <a:extLst>
              <a:ext uri="{FF2B5EF4-FFF2-40B4-BE49-F238E27FC236}">
                <a16:creationId xmlns:a16="http://schemas.microsoft.com/office/drawing/2014/main" id="{BB78C573-E9DF-43FD-9904-BD9DF5E84A92}"/>
              </a:ext>
            </a:extLst>
          </p:cNvPr>
          <p:cNvSpPr txBox="1"/>
          <p:nvPr/>
        </p:nvSpPr>
        <p:spPr>
          <a:xfrm>
            <a:off x="1958234" y="4509442"/>
            <a:ext cx="9791179"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Algorithm</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network pruning</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low-rank approximation</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network quantization</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teacher-student networks</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compact network 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Hardware</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Accelerator based on FPGA/ASIC</a:t>
            </a:r>
          </a:p>
        </p:txBody>
      </p:sp>
      <p:sp>
        <p:nvSpPr>
          <p:cNvPr id="5" name="Rectangle 1">
            <a:extLst>
              <a:ext uri="{FF2B5EF4-FFF2-40B4-BE49-F238E27FC236}">
                <a16:creationId xmlns:a16="http://schemas.microsoft.com/office/drawing/2014/main" id="{B7829ACD-8DA3-4CA5-A316-60D0154EBEE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200" b="0" i="0" u="none" strike="noStrike" kern="1200" cap="none" spc="0" normalizeH="0" baseline="0" noProof="0">
                <a:ln>
                  <a:noFill/>
                </a:ln>
                <a:solidFill>
                  <a:srgbClr val="777777"/>
                </a:solidFill>
                <a:effectLst/>
                <a:uLnTx/>
                <a:uFillTx/>
                <a:latin typeface="Arial" panose="020B0604020202020204" pitchFamily="34" charset="0"/>
                <a:ea typeface="Open Sans"/>
                <a:cs typeface="+mn-cs"/>
              </a:rPr>
              <a:t>network pruning，low-rank approximation，network quantization，teacher-student networks，compact network design</a:t>
            </a:r>
            <a:r>
              <a:rPr kumimoji="0" lang="zh-CN" altLang="zh-CN" sz="800" b="0" i="0" u="none" strike="noStrike" kern="1200" cap="none" spc="0" normalizeH="0" baseline="0" noProof="0">
                <a:ln>
                  <a:noFill/>
                </a:ln>
                <a:solidFill>
                  <a:prstClr val="black"/>
                </a:solidFill>
                <a:effectLst/>
                <a:uLnTx/>
                <a:uFillTx/>
                <a:latin typeface="Arial" panose="020B0604020202020204" pitchFamily="34" charset="0"/>
                <a:ea typeface="微軟正黑體"/>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微軟正黑體"/>
              <a:cs typeface="+mn-cs"/>
            </a:endParaRPr>
          </a:p>
        </p:txBody>
      </p:sp>
    </p:spTree>
    <p:extLst>
      <p:ext uri="{BB962C8B-B14F-4D97-AF65-F5344CB8AC3E}">
        <p14:creationId xmlns:p14="http://schemas.microsoft.com/office/powerpoint/2010/main" val="2575107786"/>
      </p:ext>
    </p:extLst>
  </p:cSld>
  <p:clrMapOvr>
    <a:masterClrMapping/>
  </p:clrMapOvr>
  <mc:AlternateContent xmlns:mc="http://schemas.openxmlformats.org/markup-compatibility/2006" xmlns:p14="http://schemas.microsoft.com/office/powerpoint/2010/main">
    <mc:Choice Requires="p14">
      <p:transition p14:dur="0" advTm="6347"/>
    </mc:Choice>
    <mc:Fallback xmlns="">
      <p:transition advTm="6347"/>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C1968C-8214-4869-994A-DC4ED79DB05B}"/>
              </a:ext>
            </a:extLst>
          </p:cNvPr>
          <p:cNvSpPr>
            <a:spLocks noGrp="1"/>
          </p:cNvSpPr>
          <p:nvPr>
            <p:ph type="title"/>
          </p:nvPr>
        </p:nvSpPr>
        <p:spPr/>
        <p:txBody>
          <a:bodyPr>
            <a:normAutofit/>
          </a:bodyPr>
          <a:lstStyle/>
          <a:p>
            <a:r>
              <a:rPr lang="en-US" altLang="zh-CN" dirty="0"/>
              <a:t>2.3 Pruning: </a:t>
            </a:r>
            <a:r>
              <a:rPr lang="en-US" altLang="zh-CN" dirty="0" err="1"/>
              <a:t>meProp</a:t>
            </a:r>
            <a:endParaRPr lang="zh-CN" altLang="en-US" dirty="0"/>
          </a:p>
        </p:txBody>
      </p:sp>
      <p:sp>
        <p:nvSpPr>
          <p:cNvPr id="3" name="日期占位符 2">
            <a:extLst>
              <a:ext uri="{FF2B5EF4-FFF2-40B4-BE49-F238E27FC236}">
                <a16:creationId xmlns:a16="http://schemas.microsoft.com/office/drawing/2014/main" id="{D2615DD7-8178-4E10-B1C1-B40A2CCAAB8E}"/>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8EF6340-23BC-486F-A672-31FA66DDD70A}" type="datetime1">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軟正黑體"/>
                <a:cs typeface="+mn-cs"/>
              </a:rPr>
              <a:pPr marL="0" marR="0" lvl="0" indent="0" algn="l" defTabSz="914400" rtl="0" eaLnBrk="1" fontAlgn="auto" latinLnBrk="0" hangingPunct="1">
                <a:lnSpc>
                  <a:spcPct val="100000"/>
                </a:lnSpc>
                <a:spcBef>
                  <a:spcPts val="0"/>
                </a:spcBef>
                <a:spcAft>
                  <a:spcPts val="0"/>
                </a:spcAft>
                <a:buClrTx/>
                <a:buSzTx/>
                <a:buFontTx/>
                <a:buNone/>
                <a:tabLst/>
                <a:defRPr/>
              </a:pPr>
              <a:t>2019/5/22</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軟正黑體"/>
              <a:cs typeface="+mn-cs"/>
            </a:endParaRPr>
          </a:p>
        </p:txBody>
      </p:sp>
      <p:sp>
        <p:nvSpPr>
          <p:cNvPr id="4" name="页脚占位符 3">
            <a:extLst>
              <a:ext uri="{FF2B5EF4-FFF2-40B4-BE49-F238E27FC236}">
                <a16:creationId xmlns:a16="http://schemas.microsoft.com/office/drawing/2014/main" id="{17EA92C7-3F45-4307-98E9-D34EF41A105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微軟正黑體"/>
                <a:cs typeface="+mn-cs"/>
              </a:rPr>
              <a:t>复旦类脑芯片与片上系统研究院</a:t>
            </a:r>
          </a:p>
        </p:txBody>
      </p:sp>
      <p:sp>
        <p:nvSpPr>
          <p:cNvPr id="5" name="灯片编号占位符 4">
            <a:extLst>
              <a:ext uri="{FF2B5EF4-FFF2-40B4-BE49-F238E27FC236}">
                <a16:creationId xmlns:a16="http://schemas.microsoft.com/office/drawing/2014/main" id="{7FA58E37-1416-4AB1-B40E-4D84E030744E}"/>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1BC2DF-976F-4C49-92B9-E79BD60CFE9D}"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軟正黑體"/>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r>
              <a:rPr kumimoji="0" lang="en-US" altLang="zh-CN" sz="1200" b="0" i="0" u="none" strike="noStrike" kern="1200" cap="none" spc="0" normalizeH="0" baseline="0" noProof="0">
                <a:ln>
                  <a:noFill/>
                </a:ln>
                <a:solidFill>
                  <a:prstClr val="black">
                    <a:tint val="75000"/>
                  </a:prstClr>
                </a:solidFill>
                <a:effectLst/>
                <a:uLnTx/>
                <a:uFillTx/>
                <a:latin typeface="Calibri"/>
                <a:ea typeface="微軟正黑體"/>
                <a:cs typeface="+mn-cs"/>
              </a:rPr>
              <a:t>/28</a:t>
            </a:r>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微軟正黑體"/>
              <a:cs typeface="+mn-cs"/>
            </a:endParaRPr>
          </a:p>
        </p:txBody>
      </p:sp>
      <p:sp>
        <p:nvSpPr>
          <p:cNvPr id="6" name="文本框 5">
            <a:extLst>
              <a:ext uri="{FF2B5EF4-FFF2-40B4-BE49-F238E27FC236}">
                <a16:creationId xmlns:a16="http://schemas.microsoft.com/office/drawing/2014/main" id="{D5DB97BB-2036-4295-8680-F2297AD24120}"/>
              </a:ext>
            </a:extLst>
          </p:cNvPr>
          <p:cNvSpPr txBox="1"/>
          <p:nvPr/>
        </p:nvSpPr>
        <p:spPr>
          <a:xfrm>
            <a:off x="838200" y="1411705"/>
            <a:ext cx="920415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Previous pruning methods are mainly to prune weights, </a:t>
            </a:r>
            <a:r>
              <a:rPr kumimoji="0" lang="en-US" altLang="zh-CN" sz="18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meProp</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is proposed to prune gradients to speed up training phase</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文本框 6">
            <a:extLst>
              <a:ext uri="{FF2B5EF4-FFF2-40B4-BE49-F238E27FC236}">
                <a16:creationId xmlns:a16="http://schemas.microsoft.com/office/drawing/2014/main" id="{1117C6C9-F893-4E01-B47A-F209C555933B}"/>
              </a:ext>
            </a:extLst>
          </p:cNvPr>
          <p:cNvSpPr txBox="1"/>
          <p:nvPr/>
        </p:nvSpPr>
        <p:spPr>
          <a:xfrm>
            <a:off x="838200" y="5776161"/>
            <a:ext cx="110490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Sun et al. “</a:t>
            </a:r>
            <a:r>
              <a:rPr kumimoji="0" lang="en-US" altLang="zh-CN" sz="1400" b="0" i="1"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meProp</a:t>
            </a:r>
            <a:r>
              <a:rPr kumimoji="0" lang="en-US" altLang="zh-CN" sz="14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en-US" altLang="zh-CN" sz="1400" b="0" i="1"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Sparsified</a:t>
            </a:r>
            <a:r>
              <a:rPr kumimoji="0" lang="en-US" altLang="zh-CN" sz="14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Back Propagation for Accelerated Deep Learning with Reduced Overfitting”,ICML2017</a:t>
            </a:r>
            <a:endParaRPr kumimoji="0" lang="zh-CN" altLang="en-US" sz="1400" b="0" i="1"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02474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AB50E0-7165-4CD7-A49B-645B0AF2C323}"/>
              </a:ext>
            </a:extLst>
          </p:cNvPr>
          <p:cNvSpPr>
            <a:spLocks noGrp="1"/>
          </p:cNvSpPr>
          <p:nvPr>
            <p:ph type="title"/>
          </p:nvPr>
        </p:nvSpPr>
        <p:spPr/>
        <p:txBody>
          <a:bodyPr/>
          <a:lstStyle/>
          <a:p>
            <a:r>
              <a:rPr lang="en-US" altLang="zh-CN" dirty="0"/>
              <a:t>2.1 Pruning</a:t>
            </a:r>
            <a:r>
              <a:rPr lang="zh-CN" altLang="en-US" dirty="0"/>
              <a:t>：范数</a:t>
            </a:r>
          </a:p>
        </p:txBody>
      </p:sp>
      <p:sp>
        <p:nvSpPr>
          <p:cNvPr id="3" name="日期占位符 2">
            <a:extLst>
              <a:ext uri="{FF2B5EF4-FFF2-40B4-BE49-F238E27FC236}">
                <a16:creationId xmlns:a16="http://schemas.microsoft.com/office/drawing/2014/main" id="{632E87FF-E313-4ABB-81E6-237C5B143257}"/>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8EF6340-23BC-486F-A672-31FA66DDD70A}" type="datetime1">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軟正黑體"/>
                <a:cs typeface="+mn-cs"/>
              </a:rPr>
              <a:pPr marL="0" marR="0" lvl="0" indent="0" algn="l" defTabSz="914400" rtl="0" eaLnBrk="1" fontAlgn="auto" latinLnBrk="0" hangingPunct="1">
                <a:lnSpc>
                  <a:spcPct val="100000"/>
                </a:lnSpc>
                <a:spcBef>
                  <a:spcPts val="0"/>
                </a:spcBef>
                <a:spcAft>
                  <a:spcPts val="0"/>
                </a:spcAft>
                <a:buClrTx/>
                <a:buSzTx/>
                <a:buFontTx/>
                <a:buNone/>
                <a:tabLst/>
                <a:defRPr/>
              </a:pPr>
              <a:t>2019/5/22</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軟正黑體"/>
              <a:cs typeface="+mn-cs"/>
            </a:endParaRPr>
          </a:p>
        </p:txBody>
      </p:sp>
      <p:sp>
        <p:nvSpPr>
          <p:cNvPr id="4" name="页脚占位符 3">
            <a:extLst>
              <a:ext uri="{FF2B5EF4-FFF2-40B4-BE49-F238E27FC236}">
                <a16:creationId xmlns:a16="http://schemas.microsoft.com/office/drawing/2014/main" id="{59A7740B-1D1B-4012-9FD2-1B18BBA17B02}"/>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tint val="75000"/>
                  </a:prstClr>
                </a:solidFill>
                <a:effectLst/>
                <a:uLnTx/>
                <a:uFillTx/>
                <a:latin typeface="Calibri"/>
                <a:ea typeface="微軟正黑體"/>
                <a:cs typeface="+mn-cs"/>
              </a:rPr>
              <a:t>复旦类脑芯片与片上系统研究院</a:t>
            </a:r>
          </a:p>
        </p:txBody>
      </p:sp>
      <p:sp>
        <p:nvSpPr>
          <p:cNvPr id="5" name="灯片编号占位符 4">
            <a:extLst>
              <a:ext uri="{FF2B5EF4-FFF2-40B4-BE49-F238E27FC236}">
                <a16:creationId xmlns:a16="http://schemas.microsoft.com/office/drawing/2014/main" id="{65025F25-27D3-4A02-8FC0-BD7E12359C78}"/>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1BC2DF-976F-4C49-92B9-E79BD60CFE9D}"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軟正黑體"/>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r>
              <a:rPr kumimoji="0" lang="en-US" altLang="zh-CN" sz="1200" b="0" i="0" u="none" strike="noStrike" kern="1200" cap="none" spc="0" normalizeH="0" baseline="0" noProof="0">
                <a:ln>
                  <a:noFill/>
                </a:ln>
                <a:solidFill>
                  <a:prstClr val="black">
                    <a:tint val="75000"/>
                  </a:prstClr>
                </a:solidFill>
                <a:effectLst/>
                <a:uLnTx/>
                <a:uFillTx/>
                <a:latin typeface="Calibri"/>
                <a:ea typeface="微軟正黑體"/>
                <a:cs typeface="+mn-cs"/>
              </a:rPr>
              <a:t>/28</a:t>
            </a:r>
            <a:endParaRPr kumimoji="0" lang="zh-CN" altLang="en-US" sz="1200" b="0" i="0" u="none" strike="noStrike" kern="1200" cap="none" spc="0" normalizeH="0" baseline="0" noProof="0" dirty="0">
              <a:ln>
                <a:noFill/>
              </a:ln>
              <a:solidFill>
                <a:prstClr val="black">
                  <a:tint val="75000"/>
                </a:prstClr>
              </a:solidFill>
              <a:effectLst/>
              <a:uLnTx/>
              <a:uFillTx/>
              <a:latin typeface="Calibri"/>
              <a:ea typeface="微軟正黑體"/>
              <a:cs typeface="+mn-cs"/>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AE60A1A-8CC4-4719-B6AA-41510281210F}"/>
                  </a:ext>
                </a:extLst>
              </p:cNvPr>
              <p:cNvSpPr txBox="1"/>
              <p:nvPr/>
            </p:nvSpPr>
            <p:spPr>
              <a:xfrm>
                <a:off x="4320857" y="1416317"/>
                <a:ext cx="2142125" cy="756233"/>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zh-CN" altLang="en-US" i="1" dirty="0" smtClean="0">
                              <a:latin typeface="Cambria Math" panose="02040503050406030204" pitchFamily="18" charset="0"/>
                            </a:rPr>
                          </m:ctrlPr>
                        </m:sSubPr>
                        <m:e>
                          <m:d>
                            <m:dPr>
                              <m:begChr m:val="‖"/>
                              <m:endChr m:val="‖"/>
                              <m:ctrlPr>
                                <a:rPr lang="zh-CN" altLang="en-US" i="1" dirty="0" smtClean="0">
                                  <a:latin typeface="Cambria Math" panose="02040503050406030204" pitchFamily="18" charset="0"/>
                                </a:rPr>
                              </m:ctrlPr>
                            </m:dPr>
                            <m:e>
                              <m:r>
                                <a:rPr lang="zh-CN" altLang="en-US" i="1" dirty="0" smtClean="0">
                                  <a:latin typeface="Cambria Math" panose="02040503050406030204" pitchFamily="18" charset="0"/>
                                </a:rPr>
                                <m:t>𝐴</m:t>
                              </m:r>
                            </m:e>
                          </m:d>
                        </m:e>
                        <m:sub>
                          <m:r>
                            <a:rPr lang="zh-CN" altLang="en-US" i="0" dirty="0" smtClean="0">
                              <a:latin typeface="Cambria Math" panose="02040503050406030204" pitchFamily="18" charset="0"/>
                            </a:rPr>
                            <m:t>1</m:t>
                          </m:r>
                        </m:sub>
                      </m:sSub>
                      <m:r>
                        <a:rPr lang="zh-CN" altLang="en-US" i="0" dirty="0" smtClean="0">
                          <a:latin typeface="Cambria Math" panose="02040503050406030204" pitchFamily="18" charset="0"/>
                        </a:rPr>
                        <m:t>=</m:t>
                      </m:r>
                      <m:limLow>
                        <m:limLowPr>
                          <m:ctrlPr>
                            <a:rPr lang="zh-CN" altLang="en-US" i="1" dirty="0" smtClean="0">
                              <a:latin typeface="Cambria Math" panose="02040503050406030204" pitchFamily="18" charset="0"/>
                            </a:rPr>
                          </m:ctrlPr>
                        </m:limLowPr>
                        <m:e>
                          <m:r>
                            <m:rPr>
                              <m:sty m:val="p"/>
                            </m:rPr>
                            <a:rPr lang="zh-CN" altLang="en-US" i="0" dirty="0" smtClean="0">
                              <a:latin typeface="Cambria Math" panose="02040503050406030204" pitchFamily="18" charset="0"/>
                            </a:rPr>
                            <m:t>max</m:t>
                          </m:r>
                        </m:e>
                        <m:lim>
                          <m:r>
                            <a:rPr lang="zh-CN" altLang="en-US" i="0" dirty="0" smtClean="0">
                              <a:latin typeface="Cambria Math" panose="02040503050406030204" pitchFamily="18" charset="0"/>
                            </a:rPr>
                            <m:t>1≤</m:t>
                          </m:r>
                          <m:r>
                            <a:rPr lang="zh-CN" altLang="en-US" i="1" dirty="0" smtClean="0">
                              <a:latin typeface="Cambria Math" panose="02040503050406030204" pitchFamily="18" charset="0"/>
                            </a:rPr>
                            <m:t>𝑗</m:t>
                          </m:r>
                          <m:r>
                            <a:rPr lang="zh-CN" altLang="en-US" i="0" dirty="0" smtClean="0">
                              <a:latin typeface="Cambria Math" panose="02040503050406030204" pitchFamily="18" charset="0"/>
                            </a:rPr>
                            <m:t>≤</m:t>
                          </m:r>
                          <m:r>
                            <a:rPr lang="zh-CN" altLang="en-US" i="1" dirty="0" smtClean="0">
                              <a:latin typeface="Cambria Math" panose="02040503050406030204" pitchFamily="18" charset="0"/>
                            </a:rPr>
                            <m:t>𝑛</m:t>
                          </m:r>
                        </m:lim>
                      </m:limLow>
                      <m:nary>
                        <m:naryPr>
                          <m:chr m:val="∑"/>
                          <m:limLoc m:val="undOvr"/>
                          <m:grow m:val="on"/>
                          <m:ctrlPr>
                            <a:rPr lang="zh-CN" altLang="en-US" i="1" dirty="0" smtClean="0">
                              <a:latin typeface="Cambria Math" panose="02040503050406030204" pitchFamily="18" charset="0"/>
                            </a:rPr>
                          </m:ctrlPr>
                        </m:naryPr>
                        <m:sub>
                          <m:r>
                            <a:rPr lang="zh-CN" altLang="en-US" i="1" dirty="0" smtClean="0">
                              <a:latin typeface="Cambria Math" panose="02040503050406030204" pitchFamily="18" charset="0"/>
                            </a:rPr>
                            <m:t>𝑖</m:t>
                          </m:r>
                          <m:r>
                            <a:rPr lang="zh-CN" altLang="en-US" i="0" dirty="0" smtClean="0">
                              <a:latin typeface="Cambria Math" panose="02040503050406030204" pitchFamily="18" charset="0"/>
                            </a:rPr>
                            <m:t>=1</m:t>
                          </m:r>
                        </m:sub>
                        <m:sup>
                          <m:r>
                            <a:rPr lang="zh-CN" altLang="en-US" i="1" dirty="0" smtClean="0">
                              <a:latin typeface="Cambria Math" panose="02040503050406030204" pitchFamily="18" charset="0"/>
                            </a:rPr>
                            <m:t>𝑛</m:t>
                          </m:r>
                        </m:sup>
                        <m:e>
                          <m:d>
                            <m:dPr>
                              <m:begChr m:val="|"/>
                              <m:endChr m:val="|"/>
                              <m:ctrlPr>
                                <a:rPr lang="zh-CN" altLang="en-US" i="1" dirty="0" smtClean="0">
                                  <a:latin typeface="Cambria Math" panose="02040503050406030204" pitchFamily="18" charset="0"/>
                                </a:rPr>
                              </m:ctrlPr>
                            </m:dPr>
                            <m:e>
                              <m:sSub>
                                <m:sSubPr>
                                  <m:ctrlPr>
                                    <a:rPr lang="zh-CN" altLang="en-US" i="1" dirty="0" smtClean="0">
                                      <a:latin typeface="Cambria Math" panose="02040503050406030204" pitchFamily="18" charset="0"/>
                                    </a:rPr>
                                  </m:ctrlPr>
                                </m:sSubPr>
                                <m:e>
                                  <m:r>
                                    <a:rPr lang="zh-CN" altLang="en-US" i="1" dirty="0" smtClean="0">
                                      <a:latin typeface="Cambria Math" panose="02040503050406030204" pitchFamily="18" charset="0"/>
                                    </a:rPr>
                                    <m:t>𝑎</m:t>
                                  </m:r>
                                </m:e>
                                <m:sub>
                                  <m:r>
                                    <a:rPr lang="zh-CN" altLang="en-US" i="1" dirty="0" smtClean="0">
                                      <a:latin typeface="Cambria Math" panose="02040503050406030204" pitchFamily="18" charset="0"/>
                                    </a:rPr>
                                    <m:t>𝑖𝑗</m:t>
                                  </m:r>
                                </m:sub>
                              </m:sSub>
                            </m:e>
                          </m:d>
                        </m:e>
                      </m:nary>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10" name="文本框 9">
                <a:extLst>
                  <a:ext uri="{FF2B5EF4-FFF2-40B4-BE49-F238E27FC236}">
                    <a16:creationId xmlns:a16="http://schemas.microsoft.com/office/drawing/2014/main" id="{4AE60A1A-8CC4-4719-B6AA-41510281210F}"/>
                  </a:ext>
                </a:extLst>
              </p:cNvPr>
              <p:cNvSpPr txBox="1">
                <a:spLocks noRot="1" noChangeAspect="1" noMove="1" noResize="1" noEditPoints="1" noAdjustHandles="1" noChangeArrowheads="1" noChangeShapeType="1" noTextEdit="1"/>
              </p:cNvSpPr>
              <p:nvPr/>
            </p:nvSpPr>
            <p:spPr>
              <a:xfrm>
                <a:off x="4320857" y="1416317"/>
                <a:ext cx="2142125" cy="756233"/>
              </a:xfrm>
              <a:prstGeom prst="rect">
                <a:avLst/>
              </a:prstGeom>
              <a:blipFill>
                <a:blip r:embed="rId3"/>
                <a:stretch>
                  <a:fillRect/>
                </a:stretch>
              </a:blipFill>
            </p:spPr>
            <p:txBody>
              <a:bodyPr/>
              <a:lstStyle/>
              <a:p>
                <a:r>
                  <a:rPr lang="zh-CN" altLang="en-US">
                    <a:noFill/>
                  </a:rPr>
                  <a:t> </a:t>
                </a:r>
              </a:p>
            </p:txBody>
          </p:sp>
        </mc:Fallback>
      </mc:AlternateContent>
      <p:sp>
        <p:nvSpPr>
          <p:cNvPr id="11" name="文本框 10">
            <a:extLst>
              <a:ext uri="{FF2B5EF4-FFF2-40B4-BE49-F238E27FC236}">
                <a16:creationId xmlns:a16="http://schemas.microsoft.com/office/drawing/2014/main" id="{D7B9EE6A-E9A0-4B7A-A230-8F82FFB76318}"/>
              </a:ext>
            </a:extLst>
          </p:cNvPr>
          <p:cNvSpPr txBox="1"/>
          <p:nvPr/>
        </p:nvSpPr>
        <p:spPr>
          <a:xfrm>
            <a:off x="1320800" y="1609768"/>
            <a:ext cx="2540000" cy="369332"/>
          </a:xfrm>
          <a:prstGeom prst="rect">
            <a:avLst/>
          </a:prstGeom>
          <a:noFill/>
        </p:spPr>
        <p:txBody>
          <a:bodyPr wrap="square" rtlCol="0">
            <a:spAutoFit/>
          </a:bodyPr>
          <a:lstStyle/>
          <a:p>
            <a:pPr marL="285750" indent="-285750" algn="l">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矩阵的</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范数（列模）</a:t>
            </a:r>
          </a:p>
        </p:txBody>
      </p:sp>
      <p:sp>
        <p:nvSpPr>
          <p:cNvPr id="14" name="文本框 13">
            <a:extLst>
              <a:ext uri="{FF2B5EF4-FFF2-40B4-BE49-F238E27FC236}">
                <a16:creationId xmlns:a16="http://schemas.microsoft.com/office/drawing/2014/main" id="{15169CB7-3880-4DAB-A41C-723592E1B28C}"/>
              </a:ext>
            </a:extLst>
          </p:cNvPr>
          <p:cNvSpPr txBox="1"/>
          <p:nvPr/>
        </p:nvSpPr>
        <p:spPr>
          <a:xfrm>
            <a:off x="1320800" y="2215974"/>
            <a:ext cx="2540000" cy="369332"/>
          </a:xfrm>
          <a:prstGeom prst="rect">
            <a:avLst/>
          </a:prstGeom>
          <a:noFill/>
        </p:spPr>
        <p:txBody>
          <a:bodyPr wrap="square" rtlCol="0">
            <a:spAutoFit/>
          </a:bodyPr>
          <a:lstStyle/>
          <a:p>
            <a:pPr marL="285750" indent="-285750" algn="l">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矩阵的</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范数（谱模）</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D8223808-E905-488F-B105-FA38641AA959}"/>
                  </a:ext>
                </a:extLst>
              </p:cNvPr>
              <p:cNvSpPr txBox="1"/>
              <p:nvPr/>
            </p:nvSpPr>
            <p:spPr>
              <a:xfrm>
                <a:off x="4320857" y="2118800"/>
                <a:ext cx="1859868" cy="563680"/>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zh-CN" altLang="en-US" i="1" dirty="0" smtClean="0">
                              <a:latin typeface="Cambria Math" panose="02040503050406030204" pitchFamily="18" charset="0"/>
                            </a:rPr>
                          </m:ctrlPr>
                        </m:sSubPr>
                        <m:e>
                          <m:d>
                            <m:dPr>
                              <m:begChr m:val="‖"/>
                              <m:endChr m:val="‖"/>
                              <m:ctrlPr>
                                <a:rPr lang="zh-CN" altLang="en-US" i="1" dirty="0" smtClean="0">
                                  <a:latin typeface="Cambria Math" panose="02040503050406030204" pitchFamily="18" charset="0"/>
                                </a:rPr>
                              </m:ctrlPr>
                            </m:dPr>
                            <m:e>
                              <m:r>
                                <a:rPr lang="zh-CN" altLang="en-US" i="1" dirty="0" smtClean="0">
                                  <a:latin typeface="Cambria Math" panose="02040503050406030204" pitchFamily="18" charset="0"/>
                                </a:rPr>
                                <m:t>𝐴</m:t>
                              </m:r>
                            </m:e>
                          </m:d>
                        </m:e>
                        <m:sub>
                          <m:r>
                            <a:rPr lang="en-US" altLang="zh-CN" b="0" i="0" dirty="0" smtClean="0">
                              <a:latin typeface="Cambria Math" panose="02040503050406030204" pitchFamily="18" charset="0"/>
                            </a:rPr>
                            <m:t>2</m:t>
                          </m:r>
                        </m:sub>
                      </m:sSub>
                      <m:r>
                        <a:rPr lang="zh-CN" altLang="en-US" i="0" dirty="0" smtClean="0">
                          <a:latin typeface="Cambria Math" panose="02040503050406030204" pitchFamily="18" charset="0"/>
                        </a:rPr>
                        <m:t>=</m:t>
                      </m:r>
                      <m:rad>
                        <m:radPr>
                          <m:degHide m:val="on"/>
                          <m:ctrlPr>
                            <a:rPr lang="zh-CN" altLang="en-US" i="1" dirty="0" smtClean="0">
                              <a:latin typeface="Cambria Math" panose="02040503050406030204" pitchFamily="18" charset="0"/>
                            </a:rPr>
                          </m:ctrlPr>
                        </m:radPr>
                        <m:deg/>
                        <m:e>
                          <m:limLow>
                            <m:limLowPr>
                              <m:ctrlPr>
                                <a:rPr lang="zh-CN" altLang="en-US" i="1" dirty="0" smtClean="0">
                                  <a:latin typeface="Cambria Math" panose="02040503050406030204" pitchFamily="18" charset="0"/>
                                </a:rPr>
                              </m:ctrlPr>
                            </m:limLowPr>
                            <m:e>
                              <m:r>
                                <m:rPr>
                                  <m:sty m:val="p"/>
                                </m:rPr>
                                <a:rPr lang="zh-CN" altLang="en-US" dirty="0" smtClean="0">
                                  <a:latin typeface="Cambria Math" panose="02040503050406030204" pitchFamily="18" charset="0"/>
                                </a:rPr>
                                <m:t>max</m:t>
                              </m:r>
                            </m:e>
                            <m:lim>
                              <m:r>
                                <a:rPr lang="zh-CN" altLang="en-US" i="0" dirty="0" smtClean="0">
                                  <a:latin typeface="Cambria Math" panose="02040503050406030204" pitchFamily="18" charset="0"/>
                                </a:rPr>
                                <m:t>1≤ⅈ≤</m:t>
                              </m:r>
                              <m:r>
                                <a:rPr lang="zh-CN" altLang="en-US" i="1" dirty="0" smtClean="0">
                                  <a:latin typeface="Cambria Math" panose="02040503050406030204" pitchFamily="18" charset="0"/>
                                </a:rPr>
                                <m:t>𝑛</m:t>
                              </m:r>
                            </m:lim>
                          </m:limLow>
                          <m:d>
                            <m:dPr>
                              <m:begChr m:val="|"/>
                              <m:endChr m:val="|"/>
                              <m:ctrlPr>
                                <a:rPr lang="zh-CN" altLang="en-US" i="1" dirty="0" smtClean="0">
                                  <a:latin typeface="Cambria Math" panose="02040503050406030204" pitchFamily="18" charset="0"/>
                                </a:rPr>
                              </m:ctrlPr>
                            </m:dPr>
                            <m:e>
                              <m:sSub>
                                <m:sSubPr>
                                  <m:ctrlPr>
                                    <a:rPr lang="zh-CN" altLang="en-US" i="1" dirty="0" smtClean="0">
                                      <a:latin typeface="Cambria Math" panose="02040503050406030204" pitchFamily="18" charset="0"/>
                                    </a:rPr>
                                  </m:ctrlPr>
                                </m:sSubPr>
                                <m:e>
                                  <m:r>
                                    <a:rPr lang="zh-CN" altLang="en-US" i="1" dirty="0" smtClean="0">
                                      <a:latin typeface="Cambria Math" panose="02040503050406030204" pitchFamily="18" charset="0"/>
                                    </a:rPr>
                                    <m:t>𝜆</m:t>
                                  </m:r>
                                </m:e>
                                <m:sub>
                                  <m:r>
                                    <a:rPr lang="zh-CN" altLang="en-US" i="1" dirty="0" smtClean="0">
                                      <a:latin typeface="Cambria Math" panose="02040503050406030204" pitchFamily="18" charset="0"/>
                                    </a:rPr>
                                    <m:t>𝑖</m:t>
                                  </m:r>
                                </m:sub>
                              </m:sSub>
                            </m:e>
                          </m:d>
                        </m:e>
                      </m:rad>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15" name="文本框 14">
                <a:extLst>
                  <a:ext uri="{FF2B5EF4-FFF2-40B4-BE49-F238E27FC236}">
                    <a16:creationId xmlns:a16="http://schemas.microsoft.com/office/drawing/2014/main" id="{D8223808-E905-488F-B105-FA38641AA959}"/>
                  </a:ext>
                </a:extLst>
              </p:cNvPr>
              <p:cNvSpPr txBox="1">
                <a:spLocks noRot="1" noChangeAspect="1" noMove="1" noResize="1" noEditPoints="1" noAdjustHandles="1" noChangeArrowheads="1" noChangeShapeType="1" noTextEdit="1"/>
              </p:cNvSpPr>
              <p:nvPr/>
            </p:nvSpPr>
            <p:spPr>
              <a:xfrm>
                <a:off x="4320857" y="2118800"/>
                <a:ext cx="1859868" cy="563680"/>
              </a:xfrm>
              <a:prstGeom prst="rect">
                <a:avLst/>
              </a:prstGeom>
              <a:blipFill>
                <a:blip r:embed="rId4"/>
                <a:stretch>
                  <a:fillRect/>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0CEFA386-94BC-4347-B845-8567B205CB6B}"/>
              </a:ext>
            </a:extLst>
          </p:cNvPr>
          <p:cNvSpPr txBox="1"/>
          <p:nvPr/>
        </p:nvSpPr>
        <p:spPr>
          <a:xfrm>
            <a:off x="1320800" y="2875033"/>
            <a:ext cx="2870200" cy="369332"/>
          </a:xfrm>
          <a:prstGeom prst="rect">
            <a:avLst/>
          </a:prstGeom>
          <a:noFill/>
        </p:spPr>
        <p:txBody>
          <a:bodyPr wrap="square" rtlCol="0">
            <a:spAutoFit/>
          </a:bodyPr>
          <a:lstStyle/>
          <a:p>
            <a:pPr marL="285750" indent="-285750" algn="l">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矩阵的无穷范数（行模）</a:t>
            </a: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7FC79436-137F-4141-B11B-6A60FD4C5D98}"/>
                  </a:ext>
                </a:extLst>
              </p:cNvPr>
              <p:cNvSpPr txBox="1"/>
              <p:nvPr/>
            </p:nvSpPr>
            <p:spPr>
              <a:xfrm>
                <a:off x="4320857" y="2682480"/>
                <a:ext cx="2175339" cy="78752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zh-CN" altLang="en-US" i="1" dirty="0">
                              <a:latin typeface="Cambria Math" panose="02040503050406030204" pitchFamily="18" charset="0"/>
                            </a:rPr>
                          </m:ctrlPr>
                        </m:sSubPr>
                        <m:e>
                          <m:d>
                            <m:dPr>
                              <m:begChr m:val="‖"/>
                              <m:endChr m:val="‖"/>
                              <m:ctrlPr>
                                <a:rPr lang="zh-CN" altLang="en-US" i="1" dirty="0">
                                  <a:latin typeface="Cambria Math" panose="02040503050406030204" pitchFamily="18" charset="0"/>
                                </a:rPr>
                              </m:ctrlPr>
                            </m:dPr>
                            <m:e>
                              <m:r>
                                <a:rPr lang="zh-CN" altLang="en-US" i="1" dirty="0">
                                  <a:latin typeface="Cambria Math" panose="02040503050406030204" pitchFamily="18" charset="0"/>
                                </a:rPr>
                                <m:t>𝐴</m:t>
                              </m:r>
                            </m:e>
                          </m:d>
                        </m:e>
                        <m:sub>
                          <m:r>
                            <a:rPr lang="zh-CN" altLang="en-US" dirty="0">
                              <a:latin typeface="Cambria Math" panose="02040503050406030204" pitchFamily="18" charset="0"/>
                            </a:rPr>
                            <m:t>∞</m:t>
                          </m:r>
                        </m:sub>
                      </m:sSub>
                      <m:r>
                        <a:rPr lang="zh-CN" altLang="en-US" dirty="0">
                          <a:latin typeface="Cambria Math" panose="02040503050406030204" pitchFamily="18" charset="0"/>
                        </a:rPr>
                        <m:t>=</m:t>
                      </m:r>
                      <m:limLow>
                        <m:limLowPr>
                          <m:ctrlPr>
                            <a:rPr lang="zh-CN" altLang="en-US" i="1" dirty="0">
                              <a:latin typeface="Cambria Math" panose="02040503050406030204" pitchFamily="18" charset="0"/>
                            </a:rPr>
                          </m:ctrlPr>
                        </m:limLowPr>
                        <m:e>
                          <m:r>
                            <m:rPr>
                              <m:sty m:val="p"/>
                            </m:rPr>
                            <a:rPr lang="zh-CN" altLang="en-US" dirty="0">
                              <a:latin typeface="Cambria Math" panose="02040503050406030204" pitchFamily="18" charset="0"/>
                            </a:rPr>
                            <m:t>max</m:t>
                          </m:r>
                        </m:e>
                        <m:lim>
                          <m:r>
                            <a:rPr lang="zh-CN" altLang="en-US" dirty="0">
                              <a:latin typeface="Cambria Math" panose="02040503050406030204" pitchFamily="18" charset="0"/>
                            </a:rPr>
                            <m:t>1≤ⅈ≤</m:t>
                          </m:r>
                          <m:r>
                            <a:rPr lang="zh-CN" altLang="en-US" i="1" dirty="0">
                              <a:latin typeface="Cambria Math" panose="02040503050406030204" pitchFamily="18" charset="0"/>
                            </a:rPr>
                            <m:t>𝑛</m:t>
                          </m:r>
                        </m:lim>
                      </m:limLow>
                      <m:nary>
                        <m:naryPr>
                          <m:chr m:val="∑"/>
                          <m:limLoc m:val="undOvr"/>
                          <m:grow m:val="on"/>
                          <m:ctrlPr>
                            <a:rPr lang="zh-CN" altLang="en-US" i="1" dirty="0">
                              <a:latin typeface="Cambria Math" panose="02040503050406030204" pitchFamily="18" charset="0"/>
                            </a:rPr>
                          </m:ctrlPr>
                        </m:naryPr>
                        <m:sub>
                          <m:r>
                            <a:rPr lang="zh-CN" altLang="en-US" i="1" dirty="0">
                              <a:latin typeface="Cambria Math" panose="02040503050406030204" pitchFamily="18" charset="0"/>
                            </a:rPr>
                            <m:t>𝑗</m:t>
                          </m:r>
                          <m:r>
                            <a:rPr lang="zh-CN" altLang="en-US" dirty="0">
                              <a:latin typeface="Cambria Math" panose="02040503050406030204" pitchFamily="18" charset="0"/>
                            </a:rPr>
                            <m:t>=1</m:t>
                          </m:r>
                        </m:sub>
                        <m:sup>
                          <m:r>
                            <a:rPr lang="zh-CN" altLang="en-US" i="1" dirty="0">
                              <a:latin typeface="Cambria Math" panose="02040503050406030204" pitchFamily="18" charset="0"/>
                            </a:rPr>
                            <m:t>𝑛</m:t>
                          </m:r>
                        </m:sup>
                        <m:e>
                          <m:d>
                            <m:dPr>
                              <m:begChr m:val="|"/>
                              <m:endChr m:val="|"/>
                              <m:ctrlPr>
                                <a:rPr lang="zh-CN" altLang="en-US" i="1" dirty="0">
                                  <a:latin typeface="Cambria Math" panose="02040503050406030204" pitchFamily="18" charset="0"/>
                                </a:rPr>
                              </m:ctrlPr>
                            </m:dPr>
                            <m:e>
                              <m:sSub>
                                <m:sSubPr>
                                  <m:ctrlPr>
                                    <a:rPr lang="zh-CN" altLang="en-US" i="1" dirty="0">
                                      <a:latin typeface="Cambria Math" panose="02040503050406030204" pitchFamily="18" charset="0"/>
                                    </a:rPr>
                                  </m:ctrlPr>
                                </m:sSubPr>
                                <m:e>
                                  <m:r>
                                    <a:rPr lang="zh-CN" altLang="en-US" i="1" dirty="0">
                                      <a:latin typeface="Cambria Math" panose="02040503050406030204" pitchFamily="18" charset="0"/>
                                    </a:rPr>
                                    <m:t>𝑎</m:t>
                                  </m:r>
                                </m:e>
                                <m:sub>
                                  <m:r>
                                    <a:rPr lang="zh-CN" altLang="en-US" i="1" dirty="0">
                                      <a:latin typeface="Cambria Math" panose="02040503050406030204" pitchFamily="18" charset="0"/>
                                    </a:rPr>
                                    <m:t>𝑖𝑗</m:t>
                                  </m:r>
                                </m:sub>
                              </m:sSub>
                            </m:e>
                          </m:d>
                        </m:e>
                      </m:nary>
                    </m:oMath>
                  </m:oMathPara>
                </a14:m>
                <a:endParaRPr lang="zh-CN" altLang="en-US" dirty="0">
                  <a:latin typeface="微软雅黑" panose="020B0503020204020204" pitchFamily="34" charset="-122"/>
                  <a:ea typeface="微软雅黑" panose="020B0503020204020204" pitchFamily="34" charset="-122"/>
                </a:endParaRPr>
              </a:p>
            </p:txBody>
          </p:sp>
        </mc:Choice>
        <mc:Fallback xmlns="">
          <p:sp>
            <p:nvSpPr>
              <p:cNvPr id="17" name="文本框 16">
                <a:extLst>
                  <a:ext uri="{FF2B5EF4-FFF2-40B4-BE49-F238E27FC236}">
                    <a16:creationId xmlns:a16="http://schemas.microsoft.com/office/drawing/2014/main" id="{7FC79436-137F-4141-B11B-6A60FD4C5D98}"/>
                  </a:ext>
                </a:extLst>
              </p:cNvPr>
              <p:cNvSpPr txBox="1">
                <a:spLocks noRot="1" noChangeAspect="1" noMove="1" noResize="1" noEditPoints="1" noAdjustHandles="1" noChangeArrowheads="1" noChangeShapeType="1" noTextEdit="1"/>
              </p:cNvSpPr>
              <p:nvPr/>
            </p:nvSpPr>
            <p:spPr>
              <a:xfrm>
                <a:off x="4320857" y="2682480"/>
                <a:ext cx="2175339" cy="787523"/>
              </a:xfrm>
              <a:prstGeom prst="rect">
                <a:avLst/>
              </a:prstGeom>
              <a:blipFill>
                <a:blip r:embed="rId5"/>
                <a:stretch>
                  <a:fillRect/>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42F0683D-3852-4CAC-88C7-C8184FF8219F}"/>
              </a:ext>
            </a:extLst>
          </p:cNvPr>
          <p:cNvSpPr txBox="1"/>
          <p:nvPr/>
        </p:nvSpPr>
        <p:spPr>
          <a:xfrm>
            <a:off x="1320800" y="4001933"/>
            <a:ext cx="5175396" cy="369332"/>
          </a:xfrm>
          <a:prstGeom prst="rect">
            <a:avLst/>
          </a:prstGeom>
          <a:noFill/>
        </p:spPr>
        <p:txBody>
          <a:bodyPr wrap="square" rtlCol="0">
            <a:spAutoFit/>
          </a:bodyPr>
          <a:lstStyle/>
          <a:p>
            <a:pPr marL="285750" indent="-285750" algn="l">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矩阵的</a:t>
            </a:r>
            <a:r>
              <a:rPr lang="en-US" altLang="zh-CN" dirty="0">
                <a:latin typeface="微软雅黑" panose="020B0503020204020204" pitchFamily="34" charset="-122"/>
                <a:ea typeface="微软雅黑" panose="020B0503020204020204" pitchFamily="34" charset="-122"/>
              </a:rPr>
              <a:t>L0</a:t>
            </a:r>
            <a:r>
              <a:rPr lang="zh-CN" altLang="en-US" dirty="0">
                <a:latin typeface="微软雅黑" panose="020B0503020204020204" pitchFamily="34" charset="-122"/>
                <a:ea typeface="微软雅黑" panose="020B0503020204020204" pitchFamily="34" charset="-122"/>
              </a:rPr>
              <a:t>范数：矩阵的非</a:t>
            </a:r>
            <a:r>
              <a:rPr lang="en-US" altLang="zh-CN" dirty="0">
                <a:latin typeface="微软雅黑" panose="020B0503020204020204" pitchFamily="34" charset="-122"/>
                <a:ea typeface="微软雅黑" panose="020B0503020204020204" pitchFamily="34" charset="-122"/>
              </a:rPr>
              <a:t>0</a:t>
            </a:r>
            <a:r>
              <a:rPr lang="zh-CN" altLang="en-US" dirty="0">
                <a:latin typeface="微软雅黑" panose="020B0503020204020204" pitchFamily="34" charset="-122"/>
                <a:ea typeface="微软雅黑" panose="020B0503020204020204" pitchFamily="34" charset="-122"/>
              </a:rPr>
              <a:t>元素的个数</a:t>
            </a:r>
            <a:endParaRPr lang="en-US" altLang="zh-CN" dirty="0">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E422CD5E-D0F1-4DB5-BB1A-0DC2420A82B6}"/>
              </a:ext>
            </a:extLst>
          </p:cNvPr>
          <p:cNvSpPr txBox="1"/>
          <p:nvPr/>
        </p:nvSpPr>
        <p:spPr>
          <a:xfrm>
            <a:off x="1320800" y="4653123"/>
            <a:ext cx="8293100"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矩阵的</a:t>
            </a:r>
            <a:r>
              <a:rPr lang="en-US" altLang="zh-CN" dirty="0">
                <a:latin typeface="微软雅黑" panose="020B0503020204020204" pitchFamily="34" charset="-122"/>
                <a:ea typeface="微软雅黑" panose="020B0503020204020204" pitchFamily="34" charset="-122"/>
              </a:rPr>
              <a:t>L1</a:t>
            </a:r>
            <a:r>
              <a:rPr lang="zh-CN" altLang="en-US" dirty="0">
                <a:latin typeface="微软雅黑" panose="020B0503020204020204" pitchFamily="34" charset="-122"/>
                <a:ea typeface="微软雅黑" panose="020B0503020204020204" pitchFamily="34" charset="-122"/>
              </a:rPr>
              <a:t>范数：矩阵的每个元素绝对值之和，是</a:t>
            </a:r>
            <a:r>
              <a:rPr lang="en-US" altLang="zh-CN" dirty="0">
                <a:latin typeface="微软雅黑" panose="020B0503020204020204" pitchFamily="34" charset="-122"/>
                <a:ea typeface="微软雅黑" panose="020B0503020204020204" pitchFamily="34" charset="-122"/>
              </a:rPr>
              <a:t>L0</a:t>
            </a:r>
            <a:r>
              <a:rPr lang="zh-CN" altLang="en-US" dirty="0">
                <a:latin typeface="微软雅黑" panose="020B0503020204020204" pitchFamily="34" charset="-122"/>
                <a:ea typeface="微软雅黑" panose="020B0503020204020204" pitchFamily="34" charset="-122"/>
              </a:rPr>
              <a:t>范数的最优凸近似</a:t>
            </a:r>
            <a:endParaRPr lang="en-US" altLang="zh-CN"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9B2EF83B-D68D-4371-81E3-B572AB872380}"/>
              </a:ext>
            </a:extLst>
          </p:cNvPr>
          <p:cNvSpPr txBox="1"/>
          <p:nvPr/>
        </p:nvSpPr>
        <p:spPr>
          <a:xfrm>
            <a:off x="1320800" y="5248232"/>
            <a:ext cx="8293100"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矩阵的</a:t>
            </a:r>
            <a:r>
              <a:rPr lang="en-US" altLang="zh-CN" dirty="0">
                <a:latin typeface="微软雅黑" panose="020B0503020204020204" pitchFamily="34" charset="-122"/>
                <a:ea typeface="微软雅黑" panose="020B0503020204020204" pitchFamily="34" charset="-122"/>
              </a:rPr>
              <a:t>F</a:t>
            </a:r>
            <a:r>
              <a:rPr lang="zh-CN" altLang="en-US" dirty="0">
                <a:latin typeface="微软雅黑" panose="020B0503020204020204" pitchFamily="34" charset="-122"/>
                <a:ea typeface="微软雅黑" panose="020B0503020204020204" pitchFamily="34" charset="-122"/>
              </a:rPr>
              <a:t>范数：矩阵的各个元素平方之和再开平方根</a:t>
            </a:r>
            <a:endParaRPr lang="en-US" altLang="zh-CN"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CA6ED21C-7AB2-4828-BFF6-C3D537A20309}"/>
              </a:ext>
            </a:extLst>
          </p:cNvPr>
          <p:cNvSpPr txBox="1"/>
          <p:nvPr/>
        </p:nvSpPr>
        <p:spPr>
          <a:xfrm>
            <a:off x="1320800" y="5654607"/>
            <a:ext cx="8293100" cy="646331"/>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矩阵的</a:t>
            </a:r>
            <a:r>
              <a:rPr lang="en-US" altLang="zh-CN" dirty="0">
                <a:latin typeface="微软雅黑" panose="020B0503020204020204" pitchFamily="34" charset="-122"/>
                <a:ea typeface="微软雅黑" panose="020B0503020204020204" pitchFamily="34" charset="-122"/>
              </a:rPr>
              <a:t>L21</a:t>
            </a:r>
            <a:r>
              <a:rPr lang="zh-CN" altLang="en-US" dirty="0">
                <a:latin typeface="微软雅黑" panose="020B0503020204020204" pitchFamily="34" charset="-122"/>
                <a:ea typeface="微软雅黑" panose="020B0503020204020204" pitchFamily="34" charset="-122"/>
              </a:rPr>
              <a:t>范数：矩阵先以每一列为单位，求每一列的</a:t>
            </a:r>
            <a:r>
              <a:rPr lang="en-US" altLang="zh-CN" dirty="0">
                <a:latin typeface="微软雅黑" panose="020B0503020204020204" pitchFamily="34" charset="-122"/>
                <a:ea typeface="微软雅黑" panose="020B0503020204020204" pitchFamily="34" charset="-122"/>
              </a:rPr>
              <a:t>F</a:t>
            </a:r>
            <a:r>
              <a:rPr lang="zh-CN" altLang="en-US" dirty="0">
                <a:latin typeface="微软雅黑" panose="020B0503020204020204" pitchFamily="34" charset="-122"/>
                <a:ea typeface="微软雅黑" panose="020B0503020204020204" pitchFamily="34" charset="-122"/>
              </a:rPr>
              <a:t>范数（也可认为是向量的</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范数），然后再将得到的结果求</a:t>
            </a:r>
            <a:r>
              <a:rPr lang="en-US" altLang="zh-CN" dirty="0">
                <a:latin typeface="微软雅黑" panose="020B0503020204020204" pitchFamily="34" charset="-122"/>
                <a:ea typeface="微软雅黑" panose="020B0503020204020204" pitchFamily="34" charset="-122"/>
              </a:rPr>
              <a:t>L1</a:t>
            </a:r>
            <a:r>
              <a:rPr lang="zh-CN" altLang="en-US" dirty="0">
                <a:latin typeface="微软雅黑" panose="020B0503020204020204" pitchFamily="34" charset="-122"/>
                <a:ea typeface="微软雅黑" panose="020B0503020204020204" pitchFamily="34" charset="-122"/>
              </a:rPr>
              <a:t>范数（也可认为是向量的</a:t>
            </a:r>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范数）</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0451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37CF51-61F7-4433-A85B-BB923DA5BF3E}"/>
              </a:ext>
            </a:extLst>
          </p:cNvPr>
          <p:cNvSpPr>
            <a:spLocks noGrp="1"/>
          </p:cNvSpPr>
          <p:nvPr>
            <p:ph type="title"/>
          </p:nvPr>
        </p:nvSpPr>
        <p:spPr/>
        <p:txBody>
          <a:bodyPr/>
          <a:lstStyle/>
          <a:p>
            <a:r>
              <a:rPr lang="en-US" altLang="zh-CN" dirty="0"/>
              <a:t>0.2 </a:t>
            </a:r>
            <a:r>
              <a:rPr lang="zh-CN" altLang="en-US" dirty="0"/>
              <a:t>深度神经网络计算</a:t>
            </a:r>
          </a:p>
        </p:txBody>
      </p:sp>
      <p:sp>
        <p:nvSpPr>
          <p:cNvPr id="3" name="日期占位符 2">
            <a:extLst>
              <a:ext uri="{FF2B5EF4-FFF2-40B4-BE49-F238E27FC236}">
                <a16:creationId xmlns:a16="http://schemas.microsoft.com/office/drawing/2014/main" id="{A082CD73-359F-4766-B101-3784E8174717}"/>
              </a:ext>
            </a:extLst>
          </p:cNvPr>
          <p:cNvSpPr>
            <a:spLocks noGrp="1"/>
          </p:cNvSpPr>
          <p:nvPr>
            <p:ph type="dt" sz="half" idx="10"/>
          </p:nvPr>
        </p:nvSpPr>
        <p:spPr/>
        <p:txBody>
          <a:bodyPr/>
          <a:lstStyle/>
          <a:p>
            <a:fld id="{D8EF6340-23BC-486F-A672-31FA66DDD70A}" type="datetime1">
              <a:rPr lang="zh-CN" altLang="en-US" smtClean="0"/>
              <a:t>2019/5/22</a:t>
            </a:fld>
            <a:endParaRPr lang="zh-CN" altLang="en-US"/>
          </a:p>
        </p:txBody>
      </p:sp>
      <p:sp>
        <p:nvSpPr>
          <p:cNvPr id="4" name="页脚占位符 3">
            <a:extLst>
              <a:ext uri="{FF2B5EF4-FFF2-40B4-BE49-F238E27FC236}">
                <a16:creationId xmlns:a16="http://schemas.microsoft.com/office/drawing/2014/main" id="{58ADE12D-4AB7-4E94-A039-770A409541A0}"/>
              </a:ext>
            </a:extLst>
          </p:cNvPr>
          <p:cNvSpPr>
            <a:spLocks noGrp="1"/>
          </p:cNvSpPr>
          <p:nvPr>
            <p:ph type="ftr" sz="quarter" idx="11"/>
          </p:nvPr>
        </p:nvSpPr>
        <p:spPr/>
        <p:txBody>
          <a:bodyPr/>
          <a:lstStyle/>
          <a:p>
            <a:r>
              <a:rPr lang="zh-CN" altLang="en-US"/>
              <a:t>复旦类脑芯片与片上系统研究院</a:t>
            </a:r>
          </a:p>
        </p:txBody>
      </p:sp>
      <p:sp>
        <p:nvSpPr>
          <p:cNvPr id="5" name="灯片编号占位符 4">
            <a:extLst>
              <a:ext uri="{FF2B5EF4-FFF2-40B4-BE49-F238E27FC236}">
                <a16:creationId xmlns:a16="http://schemas.microsoft.com/office/drawing/2014/main" id="{1CC548CD-504A-4B91-A1DC-4DD789621ADC}"/>
              </a:ext>
            </a:extLst>
          </p:cNvPr>
          <p:cNvSpPr>
            <a:spLocks noGrp="1"/>
          </p:cNvSpPr>
          <p:nvPr>
            <p:ph type="sldNum" sz="quarter" idx="12"/>
          </p:nvPr>
        </p:nvSpPr>
        <p:spPr/>
        <p:txBody>
          <a:bodyPr/>
          <a:lstStyle/>
          <a:p>
            <a:fld id="{D81BC2DF-976F-4C49-92B9-E79BD60CFE9D}" type="slidenum">
              <a:rPr lang="zh-CN" altLang="en-US" smtClean="0"/>
              <a:pPr/>
              <a:t>4</a:t>
            </a:fld>
            <a:r>
              <a:rPr lang="en-US" altLang="zh-CN"/>
              <a:t>/28</a:t>
            </a:r>
            <a:endParaRPr lang="zh-CN" altLang="en-US" dirty="0"/>
          </a:p>
        </p:txBody>
      </p:sp>
      <p:pic>
        <p:nvPicPr>
          <p:cNvPr id="7" name="图形 6" descr="实心填充的无表情的脸">
            <a:extLst>
              <a:ext uri="{FF2B5EF4-FFF2-40B4-BE49-F238E27FC236}">
                <a16:creationId xmlns:a16="http://schemas.microsoft.com/office/drawing/2014/main" id="{780911B9-92A9-4B05-92E9-6B69D0DAE03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09420" y="1588302"/>
            <a:ext cx="604800" cy="604800"/>
          </a:xfrm>
          <a:prstGeom prst="rect">
            <a:avLst/>
          </a:prstGeom>
        </p:spPr>
      </p:pic>
      <p:sp>
        <p:nvSpPr>
          <p:cNvPr id="8" name="文本框 7">
            <a:extLst>
              <a:ext uri="{FF2B5EF4-FFF2-40B4-BE49-F238E27FC236}">
                <a16:creationId xmlns:a16="http://schemas.microsoft.com/office/drawing/2014/main" id="{8DC2E8EA-8186-4862-B451-EE09B0FB9B19}"/>
              </a:ext>
            </a:extLst>
          </p:cNvPr>
          <p:cNvSpPr txBox="1"/>
          <p:nvPr/>
        </p:nvSpPr>
        <p:spPr>
          <a:xfrm>
            <a:off x="1945105" y="1706036"/>
            <a:ext cx="3272590"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移动设备：算不好</a:t>
            </a:r>
          </a:p>
        </p:txBody>
      </p:sp>
      <p:pic>
        <p:nvPicPr>
          <p:cNvPr id="9" name="图形 8" descr="实心填充的困惑表情">
            <a:extLst>
              <a:ext uri="{FF2B5EF4-FFF2-40B4-BE49-F238E27FC236}">
                <a16:creationId xmlns:a16="http://schemas.microsoft.com/office/drawing/2014/main" id="{3EF8DCD0-A13F-4AB1-B425-8236427152F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87820" y="3317783"/>
            <a:ext cx="648000" cy="648000"/>
          </a:xfrm>
          <a:prstGeom prst="rect">
            <a:avLst/>
          </a:prstGeom>
        </p:spPr>
      </p:pic>
      <p:pic>
        <p:nvPicPr>
          <p:cNvPr id="10" name="图形 9" descr="实心填充的紧张表情">
            <a:extLst>
              <a:ext uri="{FF2B5EF4-FFF2-40B4-BE49-F238E27FC236}">
                <a16:creationId xmlns:a16="http://schemas.microsoft.com/office/drawing/2014/main" id="{88DDC8EA-D97E-4FBE-9E49-C7250C27039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87820" y="4945698"/>
            <a:ext cx="648000" cy="648000"/>
          </a:xfrm>
          <a:prstGeom prst="rect">
            <a:avLst/>
          </a:prstGeom>
        </p:spPr>
      </p:pic>
      <p:sp>
        <p:nvSpPr>
          <p:cNvPr id="11" name="文本框 10">
            <a:extLst>
              <a:ext uri="{FF2B5EF4-FFF2-40B4-BE49-F238E27FC236}">
                <a16:creationId xmlns:a16="http://schemas.microsoft.com/office/drawing/2014/main" id="{D0D9BD7C-45A4-4BAE-AAC9-D907FF14CF77}"/>
              </a:ext>
            </a:extLst>
          </p:cNvPr>
          <p:cNvSpPr txBox="1"/>
          <p:nvPr/>
        </p:nvSpPr>
        <p:spPr>
          <a:xfrm>
            <a:off x="1945105" y="3429000"/>
            <a:ext cx="3272590"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穿戴设备：算不了</a:t>
            </a:r>
          </a:p>
        </p:txBody>
      </p:sp>
      <p:sp>
        <p:nvSpPr>
          <p:cNvPr id="12" name="文本框 11">
            <a:extLst>
              <a:ext uri="{FF2B5EF4-FFF2-40B4-BE49-F238E27FC236}">
                <a16:creationId xmlns:a16="http://schemas.microsoft.com/office/drawing/2014/main" id="{B6E3D476-C63D-40E8-8478-2F49AD7108C3}"/>
              </a:ext>
            </a:extLst>
          </p:cNvPr>
          <p:cNvSpPr txBox="1"/>
          <p:nvPr/>
        </p:nvSpPr>
        <p:spPr>
          <a:xfrm>
            <a:off x="1945105" y="5064559"/>
            <a:ext cx="3272590" cy="461665"/>
          </a:xfrm>
          <a:prstGeom prst="rect">
            <a:avLst/>
          </a:prstGeom>
          <a:noFill/>
        </p:spPr>
        <p:txBody>
          <a:bodyPr wrap="square" rtlCol="0">
            <a:spAutoFit/>
          </a:bodyPr>
          <a:lstStyle/>
          <a:p>
            <a:pPr algn="l"/>
            <a:r>
              <a:rPr lang="zh-CN" altLang="en-US" sz="2400" b="1" dirty="0">
                <a:latin typeface="微软雅黑" panose="020B0503020204020204" pitchFamily="34" charset="-122"/>
                <a:ea typeface="微软雅黑" panose="020B0503020204020204" pitchFamily="34" charset="-122"/>
              </a:rPr>
              <a:t>数据中心：算不起</a:t>
            </a:r>
          </a:p>
        </p:txBody>
      </p:sp>
      <p:grpSp>
        <p:nvGrpSpPr>
          <p:cNvPr id="16" name="组合 15">
            <a:extLst>
              <a:ext uri="{FF2B5EF4-FFF2-40B4-BE49-F238E27FC236}">
                <a16:creationId xmlns:a16="http://schemas.microsoft.com/office/drawing/2014/main" id="{2ABCABCE-E961-4EC4-B520-28DDC03C418E}"/>
              </a:ext>
            </a:extLst>
          </p:cNvPr>
          <p:cNvGrpSpPr/>
          <p:nvPr/>
        </p:nvGrpSpPr>
        <p:grpSpPr>
          <a:xfrm>
            <a:off x="5534305" y="1334440"/>
            <a:ext cx="4352590" cy="1118439"/>
            <a:chOff x="5534305" y="1334440"/>
            <a:chExt cx="4352590" cy="1118439"/>
          </a:xfrm>
        </p:grpSpPr>
        <p:pic>
          <p:nvPicPr>
            <p:cNvPr id="13" name="图片 12">
              <a:extLst>
                <a:ext uri="{FF2B5EF4-FFF2-40B4-BE49-F238E27FC236}">
                  <a16:creationId xmlns:a16="http://schemas.microsoft.com/office/drawing/2014/main" id="{38071FE6-EDA5-44F8-B1E5-D6DB28DB0E4D}"/>
                </a:ext>
              </a:extLst>
            </p:cNvPr>
            <p:cNvPicPr>
              <a:picLocks noChangeAspect="1"/>
            </p:cNvPicPr>
            <p:nvPr/>
          </p:nvPicPr>
          <p:blipFill rotWithShape="1">
            <a:blip r:embed="rId9"/>
            <a:srcRect/>
            <a:stretch/>
          </p:blipFill>
          <p:spPr>
            <a:xfrm>
              <a:off x="5534305" y="1359276"/>
              <a:ext cx="1080000" cy="1080000"/>
            </a:xfrm>
            <a:prstGeom prst="rect">
              <a:avLst/>
            </a:prstGeom>
          </p:spPr>
        </p:pic>
        <p:pic>
          <p:nvPicPr>
            <p:cNvPr id="9218" name="Picture 2" descr="Image result for æ±½è½¦">
              <a:extLst>
                <a:ext uri="{FF2B5EF4-FFF2-40B4-BE49-F238E27FC236}">
                  <a16:creationId xmlns:a16="http://schemas.microsoft.com/office/drawing/2014/main" id="{B3A2507A-A484-4AD3-8E56-17965C26776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184" r="22815"/>
            <a:stretch/>
          </p:blipFill>
          <p:spPr bwMode="auto">
            <a:xfrm>
              <a:off x="7170600" y="137287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æºå¨äºº">
              <a:extLst>
                <a:ext uri="{FF2B5EF4-FFF2-40B4-BE49-F238E27FC236}">
                  <a16:creationId xmlns:a16="http://schemas.microsoft.com/office/drawing/2014/main" id="{4BCF21DB-B446-4424-8320-73FD9A3C830B}"/>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6667" r="16667"/>
            <a:stretch/>
          </p:blipFill>
          <p:spPr bwMode="auto">
            <a:xfrm>
              <a:off x="8806895" y="1334440"/>
              <a:ext cx="1080000" cy="108000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组合 16">
            <a:extLst>
              <a:ext uri="{FF2B5EF4-FFF2-40B4-BE49-F238E27FC236}">
                <a16:creationId xmlns:a16="http://schemas.microsoft.com/office/drawing/2014/main" id="{15A66E78-B979-45BC-BED9-DF94B197579C}"/>
              </a:ext>
            </a:extLst>
          </p:cNvPr>
          <p:cNvGrpSpPr/>
          <p:nvPr/>
        </p:nvGrpSpPr>
        <p:grpSpPr>
          <a:xfrm>
            <a:off x="5534305" y="3099279"/>
            <a:ext cx="4369982" cy="1139624"/>
            <a:chOff x="5534305" y="3099279"/>
            <a:chExt cx="4369982" cy="1139624"/>
          </a:xfrm>
        </p:grpSpPr>
        <p:pic>
          <p:nvPicPr>
            <p:cNvPr id="14" name="图片 13">
              <a:extLst>
                <a:ext uri="{FF2B5EF4-FFF2-40B4-BE49-F238E27FC236}">
                  <a16:creationId xmlns:a16="http://schemas.microsoft.com/office/drawing/2014/main" id="{00AD927F-332A-43B7-A987-DB3C727FE195}"/>
                </a:ext>
              </a:extLst>
            </p:cNvPr>
            <p:cNvPicPr>
              <a:picLocks noChangeAspect="1"/>
            </p:cNvPicPr>
            <p:nvPr/>
          </p:nvPicPr>
          <p:blipFill>
            <a:blip r:embed="rId12"/>
            <a:stretch>
              <a:fillRect/>
            </a:stretch>
          </p:blipFill>
          <p:spPr>
            <a:xfrm>
              <a:off x="5534305" y="3158903"/>
              <a:ext cx="1080000" cy="1080000"/>
            </a:xfrm>
            <a:prstGeom prst="rect">
              <a:avLst/>
            </a:prstGeom>
          </p:spPr>
        </p:pic>
        <p:pic>
          <p:nvPicPr>
            <p:cNvPr id="15" name="图片 14">
              <a:extLst>
                <a:ext uri="{FF2B5EF4-FFF2-40B4-BE49-F238E27FC236}">
                  <a16:creationId xmlns:a16="http://schemas.microsoft.com/office/drawing/2014/main" id="{0885455E-61FF-4B0F-A00D-5AB7A3573826}"/>
                </a:ext>
              </a:extLst>
            </p:cNvPr>
            <p:cNvPicPr>
              <a:picLocks noChangeAspect="1"/>
            </p:cNvPicPr>
            <p:nvPr/>
          </p:nvPicPr>
          <p:blipFill rotWithShape="1">
            <a:blip r:embed="rId13"/>
            <a:srcRect t="674" b="674"/>
            <a:stretch/>
          </p:blipFill>
          <p:spPr>
            <a:xfrm>
              <a:off x="7260979" y="3101783"/>
              <a:ext cx="1080000" cy="1080000"/>
            </a:xfrm>
            <a:prstGeom prst="rect">
              <a:avLst/>
            </a:prstGeom>
          </p:spPr>
        </p:pic>
        <p:pic>
          <p:nvPicPr>
            <p:cNvPr id="9222" name="Picture 6" descr="Image result for è³æº">
              <a:extLst>
                <a:ext uri="{FF2B5EF4-FFF2-40B4-BE49-F238E27FC236}">
                  <a16:creationId xmlns:a16="http://schemas.microsoft.com/office/drawing/2014/main" id="{138BF03B-55D0-4CC2-8586-73500E04990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24287" y="3099279"/>
              <a:ext cx="1080000" cy="1080000"/>
            </a:xfrm>
            <a:prstGeom prst="rect">
              <a:avLst/>
            </a:prstGeom>
            <a:noFill/>
            <a:extLst>
              <a:ext uri="{909E8E84-426E-40DD-AFC4-6F175D3DCCD1}">
                <a14:hiddenFill xmlns:a14="http://schemas.microsoft.com/office/drawing/2010/main">
                  <a:solidFill>
                    <a:srgbClr val="FFFFFF"/>
                  </a:solidFill>
                </a14:hiddenFill>
              </a:ext>
            </a:extLst>
          </p:spPr>
        </p:pic>
      </p:grpSp>
      <p:pic>
        <p:nvPicPr>
          <p:cNvPr id="9224" name="Picture 8" descr="Image result for æ°æ®ä¸­å¿">
            <a:extLst>
              <a:ext uri="{FF2B5EF4-FFF2-40B4-BE49-F238E27FC236}">
                <a16:creationId xmlns:a16="http://schemas.microsoft.com/office/drawing/2014/main" id="{2CEDD56E-C4DB-46D1-AE74-52143A205D7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34306" y="4787252"/>
            <a:ext cx="4369982" cy="1395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908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AB50E0-7165-4CD7-A49B-645B0AF2C323}"/>
              </a:ext>
            </a:extLst>
          </p:cNvPr>
          <p:cNvSpPr>
            <a:spLocks noGrp="1"/>
          </p:cNvSpPr>
          <p:nvPr>
            <p:ph type="title"/>
          </p:nvPr>
        </p:nvSpPr>
        <p:spPr/>
        <p:txBody>
          <a:bodyPr/>
          <a:lstStyle/>
          <a:p>
            <a:r>
              <a:rPr lang="en-US" altLang="zh-CN" dirty="0"/>
              <a:t>0.3 </a:t>
            </a:r>
            <a:r>
              <a:rPr lang="zh-CN" altLang="en-US" dirty="0"/>
              <a:t>模型的加速和压缩</a:t>
            </a:r>
          </a:p>
        </p:txBody>
      </p:sp>
      <p:sp>
        <p:nvSpPr>
          <p:cNvPr id="3" name="日期占位符 2">
            <a:extLst>
              <a:ext uri="{FF2B5EF4-FFF2-40B4-BE49-F238E27FC236}">
                <a16:creationId xmlns:a16="http://schemas.microsoft.com/office/drawing/2014/main" id="{632E87FF-E313-4ABB-81E6-237C5B143257}"/>
              </a:ext>
            </a:extLst>
          </p:cNvPr>
          <p:cNvSpPr>
            <a:spLocks noGrp="1"/>
          </p:cNvSpPr>
          <p:nvPr>
            <p:ph type="dt" sz="half" idx="10"/>
          </p:nvPr>
        </p:nvSpPr>
        <p:spPr/>
        <p:txBody>
          <a:bodyPr/>
          <a:lstStyle/>
          <a:p>
            <a:fld id="{D8EF6340-23BC-486F-A672-31FA66DDD70A}" type="datetime1">
              <a:rPr lang="zh-CN" altLang="en-US" smtClean="0"/>
              <a:t>2019/5/22</a:t>
            </a:fld>
            <a:endParaRPr lang="zh-CN" altLang="en-US" dirty="0"/>
          </a:p>
        </p:txBody>
      </p:sp>
      <p:sp>
        <p:nvSpPr>
          <p:cNvPr id="4" name="页脚占位符 3">
            <a:extLst>
              <a:ext uri="{FF2B5EF4-FFF2-40B4-BE49-F238E27FC236}">
                <a16:creationId xmlns:a16="http://schemas.microsoft.com/office/drawing/2014/main" id="{59A7740B-1D1B-4012-9FD2-1B18BBA17B02}"/>
              </a:ext>
            </a:extLst>
          </p:cNvPr>
          <p:cNvSpPr>
            <a:spLocks noGrp="1"/>
          </p:cNvSpPr>
          <p:nvPr>
            <p:ph type="ftr" sz="quarter" idx="11"/>
          </p:nvPr>
        </p:nvSpPr>
        <p:spPr/>
        <p:txBody>
          <a:bodyPr/>
          <a:lstStyle/>
          <a:p>
            <a:r>
              <a:rPr lang="zh-CN" altLang="en-US"/>
              <a:t>复旦类脑芯片与片上系统研究院</a:t>
            </a:r>
          </a:p>
        </p:txBody>
      </p:sp>
      <p:sp>
        <p:nvSpPr>
          <p:cNvPr id="5" name="灯片编号占位符 4">
            <a:extLst>
              <a:ext uri="{FF2B5EF4-FFF2-40B4-BE49-F238E27FC236}">
                <a16:creationId xmlns:a16="http://schemas.microsoft.com/office/drawing/2014/main" id="{65025F25-27D3-4A02-8FC0-BD7E12359C78}"/>
              </a:ext>
            </a:extLst>
          </p:cNvPr>
          <p:cNvSpPr>
            <a:spLocks noGrp="1"/>
          </p:cNvSpPr>
          <p:nvPr>
            <p:ph type="sldNum" sz="quarter" idx="12"/>
          </p:nvPr>
        </p:nvSpPr>
        <p:spPr/>
        <p:txBody>
          <a:bodyPr/>
          <a:lstStyle/>
          <a:p>
            <a:fld id="{D81BC2DF-976F-4C49-92B9-E79BD60CFE9D}" type="slidenum">
              <a:rPr lang="zh-CN" altLang="en-US" smtClean="0"/>
              <a:pPr/>
              <a:t>5</a:t>
            </a:fld>
            <a:r>
              <a:rPr lang="en-US" altLang="zh-CN"/>
              <a:t>/28</a:t>
            </a:r>
            <a:endParaRPr lang="zh-CN" altLang="en-US" dirty="0"/>
          </a:p>
        </p:txBody>
      </p:sp>
      <p:sp>
        <p:nvSpPr>
          <p:cNvPr id="7" name="文本框 6">
            <a:extLst>
              <a:ext uri="{FF2B5EF4-FFF2-40B4-BE49-F238E27FC236}">
                <a16:creationId xmlns:a16="http://schemas.microsoft.com/office/drawing/2014/main" id="{4A3856E3-9377-41BF-BEF5-D958081DD13D}"/>
              </a:ext>
            </a:extLst>
          </p:cNvPr>
          <p:cNvSpPr txBox="1"/>
          <p:nvPr/>
        </p:nvSpPr>
        <p:spPr>
          <a:xfrm>
            <a:off x="1200740" y="1710677"/>
            <a:ext cx="6039303" cy="3436646"/>
          </a:xfrm>
          <a:prstGeom prst="rect">
            <a:avLst/>
          </a:prstGeom>
          <a:noFill/>
        </p:spPr>
        <p:txBody>
          <a:bodyPr wrap="square" rtlCol="0">
            <a:spAutoFit/>
          </a:bodyPr>
          <a:lstStyle/>
          <a:p>
            <a:pPr marL="285750" indent="-285750">
              <a:lnSpc>
                <a:spcPct val="250000"/>
              </a:lnSpc>
              <a:buFont typeface="Wingdings" panose="05000000000000000000" pitchFamily="2" charset="2"/>
              <a:buChar char="u"/>
            </a:pPr>
            <a:r>
              <a:rPr lang="en-US" altLang="zh-CN" dirty="0">
                <a:solidFill>
                  <a:schemeClr val="accent1"/>
                </a:solidFill>
                <a:latin typeface="微软雅黑" panose="020B0503020204020204" pitchFamily="34" charset="-122"/>
                <a:ea typeface="微软雅黑" panose="020B0503020204020204" pitchFamily="34" charset="-122"/>
              </a:rPr>
              <a:t>  1. Network Pruning</a:t>
            </a:r>
          </a:p>
          <a:p>
            <a:pPr marL="285750" indent="-285750">
              <a:lnSpc>
                <a:spcPct val="250000"/>
              </a:lnSpc>
              <a:buFont typeface="Wingdings" panose="05000000000000000000" pitchFamily="2" charset="2"/>
              <a:buChar char="u"/>
            </a:pPr>
            <a:r>
              <a:rPr lang="en-US" altLang="zh-CN" dirty="0">
                <a:solidFill>
                  <a:schemeClr val="accent1"/>
                </a:solidFill>
                <a:latin typeface="微软雅黑" panose="020B0503020204020204" pitchFamily="34" charset="-122"/>
                <a:ea typeface="微软雅黑" panose="020B0503020204020204" pitchFamily="34" charset="-122"/>
              </a:rPr>
              <a:t>  2. Low-rank approximation</a:t>
            </a:r>
          </a:p>
          <a:p>
            <a:pPr marL="285750" indent="-285750">
              <a:lnSpc>
                <a:spcPct val="250000"/>
              </a:lnSpc>
              <a:buFont typeface="Wingdings" panose="05000000000000000000" pitchFamily="2" charset="2"/>
              <a:buChar char="u"/>
            </a:pPr>
            <a:r>
              <a:rPr lang="en-US" altLang="zh-CN" dirty="0">
                <a:solidFill>
                  <a:schemeClr val="accent1"/>
                </a:solidFill>
                <a:latin typeface="微软雅黑" panose="020B0503020204020204" pitchFamily="34" charset="-122"/>
                <a:ea typeface="微软雅黑" panose="020B0503020204020204" pitchFamily="34" charset="-122"/>
              </a:rPr>
              <a:t>  3. Network quantization</a:t>
            </a:r>
          </a:p>
          <a:p>
            <a:pPr marL="285750" indent="-285750">
              <a:lnSpc>
                <a:spcPct val="250000"/>
              </a:lnSpc>
              <a:buFont typeface="Wingdings" panose="05000000000000000000" pitchFamily="2" charset="2"/>
              <a:buChar char="u"/>
            </a:pPr>
            <a:r>
              <a:rPr lang="en-US" altLang="zh-CN" dirty="0">
                <a:solidFill>
                  <a:schemeClr val="accent1"/>
                </a:solidFill>
                <a:latin typeface="微软雅黑" panose="020B0503020204020204" pitchFamily="34" charset="-122"/>
                <a:ea typeface="微软雅黑" panose="020B0503020204020204" pitchFamily="34" charset="-122"/>
              </a:rPr>
              <a:t>  4. Teacher-student networks</a:t>
            </a:r>
          </a:p>
          <a:p>
            <a:pPr marL="285750" indent="-285750">
              <a:lnSpc>
                <a:spcPct val="250000"/>
              </a:lnSpc>
              <a:buFont typeface="Wingdings" panose="05000000000000000000" pitchFamily="2" charset="2"/>
              <a:buChar char="u"/>
            </a:pPr>
            <a:r>
              <a:rPr lang="en-US" altLang="zh-CN" b="1" dirty="0">
                <a:solidFill>
                  <a:schemeClr val="accent1"/>
                </a:solidFill>
                <a:latin typeface="微软雅黑" panose="020B0503020204020204" pitchFamily="34" charset="-122"/>
                <a:ea typeface="微软雅黑" panose="020B0503020204020204" pitchFamily="34" charset="-122"/>
              </a:rPr>
              <a:t>  5. Compact network design</a:t>
            </a:r>
          </a:p>
        </p:txBody>
      </p:sp>
    </p:spTree>
    <p:extLst>
      <p:ext uri="{BB962C8B-B14F-4D97-AF65-F5344CB8AC3E}">
        <p14:creationId xmlns:p14="http://schemas.microsoft.com/office/powerpoint/2010/main" val="3803131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t="16502" b="16502"/>
          <a:stretch>
            <a:fillRect/>
          </a:stretch>
        </p:blipFill>
        <p:spPr/>
      </p:pic>
      <p:sp>
        <p:nvSpPr>
          <p:cNvPr id="14" name="圆角矩形 13"/>
          <p:cNvSpPr/>
          <p:nvPr/>
        </p:nvSpPr>
        <p:spPr>
          <a:xfrm>
            <a:off x="0" y="2667000"/>
            <a:ext cx="6502399" cy="1485900"/>
          </a:xfrm>
          <a:prstGeom prst="roundRect">
            <a:avLst>
              <a:gd name="adj" fmla="val 0"/>
            </a:avLst>
          </a:prstGeom>
          <a:solidFill>
            <a:srgbClr val="004F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0" y="2777068"/>
            <a:ext cx="58928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0" y="4025900"/>
            <a:ext cx="56896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0" name="流程图: 手动输入 9"/>
          <p:cNvSpPr/>
          <p:nvPr/>
        </p:nvSpPr>
        <p:spPr>
          <a:xfrm rot="16200000" flipH="1">
            <a:off x="5201024" y="-132977"/>
            <a:ext cx="6858000" cy="7123953"/>
          </a:xfrm>
          <a:prstGeom prst="flowChartManualInput">
            <a:avLst/>
          </a:prstGeom>
          <a:solidFill>
            <a:srgbClr val="01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6956723" y="-1518701"/>
            <a:ext cx="4238661" cy="9325630"/>
          </a:xfrm>
          <a:prstGeom prst="rect">
            <a:avLst/>
          </a:prstGeom>
          <a:noFill/>
        </p:spPr>
        <p:txBody>
          <a:bodyPr wrap="none" rtlCol="0">
            <a:spAutoFit/>
          </a:bodyPr>
          <a:lstStyle/>
          <a:p>
            <a:r>
              <a:rPr lang="en-US" altLang="zh-CN" sz="60000" dirty="0">
                <a:solidFill>
                  <a:srgbClr val="004F8A"/>
                </a:solidFill>
              </a:rPr>
              <a:t>1</a:t>
            </a:r>
            <a:endParaRPr lang="zh-CN" altLang="en-US" sz="60000" dirty="0">
              <a:solidFill>
                <a:srgbClr val="004F8A"/>
              </a:solidFill>
            </a:endParaRPr>
          </a:p>
        </p:txBody>
      </p:sp>
      <p:sp>
        <p:nvSpPr>
          <p:cNvPr id="17" name="标题 6"/>
          <p:cNvSpPr>
            <a:spLocks noGrp="1"/>
          </p:cNvSpPr>
          <p:nvPr>
            <p:ph type="title"/>
          </p:nvPr>
        </p:nvSpPr>
        <p:spPr>
          <a:xfrm>
            <a:off x="0" y="2576811"/>
            <a:ext cx="5689600" cy="1800000"/>
          </a:xfrm>
        </p:spPr>
        <p:txBody>
          <a:bodyPr anchor="ctr">
            <a:noAutofit/>
          </a:bodyPr>
          <a:lstStyle/>
          <a:p>
            <a:r>
              <a:rPr lang="en-US" altLang="zh-CN" sz="3600" b="1" dirty="0">
                <a:latin typeface="Times New Roman" panose="02020603050405020304" pitchFamily="18" charset="0"/>
                <a:cs typeface="Times New Roman" panose="02020603050405020304" pitchFamily="18" charset="0"/>
              </a:rPr>
              <a:t>Low-rank approximation</a:t>
            </a:r>
            <a:endParaRPr lang="zh-CN" altLang="en-US" sz="3600" b="1" dirty="0">
              <a:latin typeface="Times New Roman" panose="02020603050405020304" pitchFamily="18" charset="0"/>
              <a:cs typeface="Times New Roman" panose="02020603050405020304" pitchFamily="18" charset="0"/>
            </a:endParaRPr>
          </a:p>
        </p:txBody>
      </p:sp>
      <p:sp>
        <p:nvSpPr>
          <p:cNvPr id="2" name="日期占位符 1">
            <a:extLst>
              <a:ext uri="{FF2B5EF4-FFF2-40B4-BE49-F238E27FC236}">
                <a16:creationId xmlns:a16="http://schemas.microsoft.com/office/drawing/2014/main" id="{6732DA5D-0224-4B56-94B8-D87C75B77EE3}"/>
              </a:ext>
            </a:extLst>
          </p:cNvPr>
          <p:cNvSpPr>
            <a:spLocks noGrp="1"/>
          </p:cNvSpPr>
          <p:nvPr>
            <p:ph type="dt" sz="half" idx="10"/>
          </p:nvPr>
        </p:nvSpPr>
        <p:spPr/>
        <p:txBody>
          <a:bodyPr/>
          <a:lstStyle/>
          <a:p>
            <a:fld id="{ED6DE713-03EF-49CB-82B5-6479EFD67C24}" type="datetime1">
              <a:rPr lang="zh-CN" altLang="en-US" smtClean="0"/>
              <a:t>2019/5/22</a:t>
            </a:fld>
            <a:endParaRPr lang="zh-CN" altLang="en-US"/>
          </a:p>
        </p:txBody>
      </p:sp>
      <p:sp>
        <p:nvSpPr>
          <p:cNvPr id="3" name="页脚占位符 2">
            <a:extLst>
              <a:ext uri="{FF2B5EF4-FFF2-40B4-BE49-F238E27FC236}">
                <a16:creationId xmlns:a16="http://schemas.microsoft.com/office/drawing/2014/main" id="{1F318027-3B25-4139-AC3C-2E6702D4CF74}"/>
              </a:ext>
            </a:extLst>
          </p:cNvPr>
          <p:cNvSpPr>
            <a:spLocks noGrp="1"/>
          </p:cNvSpPr>
          <p:nvPr>
            <p:ph type="ftr" sz="quarter" idx="11"/>
          </p:nvPr>
        </p:nvSpPr>
        <p:spPr/>
        <p:txBody>
          <a:bodyPr/>
          <a:lstStyle/>
          <a:p>
            <a:r>
              <a:rPr lang="zh-CN" altLang="en-US"/>
              <a:t>复旦类脑芯片与片上系统研究院</a:t>
            </a:r>
          </a:p>
        </p:txBody>
      </p:sp>
      <p:sp>
        <p:nvSpPr>
          <p:cNvPr id="6" name="灯片编号占位符 5">
            <a:extLst>
              <a:ext uri="{FF2B5EF4-FFF2-40B4-BE49-F238E27FC236}">
                <a16:creationId xmlns:a16="http://schemas.microsoft.com/office/drawing/2014/main" id="{CC3252B0-724B-44A5-BBB2-AA5483455326}"/>
              </a:ext>
            </a:extLst>
          </p:cNvPr>
          <p:cNvSpPr>
            <a:spLocks noGrp="1"/>
          </p:cNvSpPr>
          <p:nvPr>
            <p:ph type="sldNum" sz="quarter" idx="12"/>
          </p:nvPr>
        </p:nvSpPr>
        <p:spPr/>
        <p:txBody>
          <a:bodyPr/>
          <a:lstStyle/>
          <a:p>
            <a:fld id="{D81BC2DF-976F-4C49-92B9-E79BD60CFE9D}" type="slidenum">
              <a:rPr lang="zh-CN" altLang="en-US" smtClean="0"/>
              <a:t>6</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Tm="1731"/>
    </mc:Choice>
    <mc:Fallback xmlns="">
      <p:transition advTm="173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AB50E0-7165-4CD7-A49B-645B0AF2C323}"/>
              </a:ext>
            </a:extLst>
          </p:cNvPr>
          <p:cNvSpPr>
            <a:spLocks noGrp="1"/>
          </p:cNvSpPr>
          <p:nvPr>
            <p:ph type="title"/>
          </p:nvPr>
        </p:nvSpPr>
        <p:spPr/>
        <p:txBody>
          <a:bodyPr/>
          <a:lstStyle/>
          <a:p>
            <a:r>
              <a:rPr lang="en-US" altLang="zh-CN" dirty="0"/>
              <a:t>1.1 Low-rank</a:t>
            </a:r>
            <a:r>
              <a:rPr lang="zh-CN" altLang="en-US" dirty="0"/>
              <a:t>：</a:t>
            </a:r>
            <a:r>
              <a:rPr lang="en-US" altLang="zh-CN" dirty="0"/>
              <a:t>Main Methods</a:t>
            </a:r>
            <a:endParaRPr lang="zh-CN" altLang="en-US" dirty="0"/>
          </a:p>
        </p:txBody>
      </p:sp>
      <p:sp>
        <p:nvSpPr>
          <p:cNvPr id="3" name="日期占位符 2">
            <a:extLst>
              <a:ext uri="{FF2B5EF4-FFF2-40B4-BE49-F238E27FC236}">
                <a16:creationId xmlns:a16="http://schemas.microsoft.com/office/drawing/2014/main" id="{632E87FF-E313-4ABB-81E6-237C5B143257}"/>
              </a:ext>
            </a:extLst>
          </p:cNvPr>
          <p:cNvSpPr>
            <a:spLocks noGrp="1"/>
          </p:cNvSpPr>
          <p:nvPr>
            <p:ph type="dt" sz="half" idx="10"/>
          </p:nvPr>
        </p:nvSpPr>
        <p:spPr/>
        <p:txBody>
          <a:bodyPr/>
          <a:lstStyle/>
          <a:p>
            <a:fld id="{D8EF6340-23BC-486F-A672-31FA66DDD70A}" type="datetime1">
              <a:rPr lang="zh-CN" altLang="en-US" smtClean="0"/>
              <a:t>2019/5/22</a:t>
            </a:fld>
            <a:endParaRPr lang="zh-CN" altLang="en-US"/>
          </a:p>
        </p:txBody>
      </p:sp>
      <p:sp>
        <p:nvSpPr>
          <p:cNvPr id="4" name="页脚占位符 3">
            <a:extLst>
              <a:ext uri="{FF2B5EF4-FFF2-40B4-BE49-F238E27FC236}">
                <a16:creationId xmlns:a16="http://schemas.microsoft.com/office/drawing/2014/main" id="{59A7740B-1D1B-4012-9FD2-1B18BBA17B02}"/>
              </a:ext>
            </a:extLst>
          </p:cNvPr>
          <p:cNvSpPr>
            <a:spLocks noGrp="1"/>
          </p:cNvSpPr>
          <p:nvPr>
            <p:ph type="ftr" sz="quarter" idx="11"/>
          </p:nvPr>
        </p:nvSpPr>
        <p:spPr/>
        <p:txBody>
          <a:bodyPr/>
          <a:lstStyle/>
          <a:p>
            <a:r>
              <a:rPr lang="zh-CN" altLang="en-US"/>
              <a:t>复旦类脑芯片与片上系统研究院</a:t>
            </a:r>
          </a:p>
        </p:txBody>
      </p:sp>
      <p:sp>
        <p:nvSpPr>
          <p:cNvPr id="5" name="灯片编号占位符 4">
            <a:extLst>
              <a:ext uri="{FF2B5EF4-FFF2-40B4-BE49-F238E27FC236}">
                <a16:creationId xmlns:a16="http://schemas.microsoft.com/office/drawing/2014/main" id="{65025F25-27D3-4A02-8FC0-BD7E12359C78}"/>
              </a:ext>
            </a:extLst>
          </p:cNvPr>
          <p:cNvSpPr>
            <a:spLocks noGrp="1"/>
          </p:cNvSpPr>
          <p:nvPr>
            <p:ph type="sldNum" sz="quarter" idx="12"/>
          </p:nvPr>
        </p:nvSpPr>
        <p:spPr/>
        <p:txBody>
          <a:bodyPr/>
          <a:lstStyle/>
          <a:p>
            <a:fld id="{D81BC2DF-976F-4C49-92B9-E79BD60CFE9D}" type="slidenum">
              <a:rPr lang="zh-CN" altLang="en-US" smtClean="0"/>
              <a:pPr/>
              <a:t>7</a:t>
            </a:fld>
            <a:r>
              <a:rPr lang="en-US" altLang="zh-CN"/>
              <a:t>/28</a:t>
            </a:r>
            <a:endParaRPr lang="zh-CN" altLang="en-US" dirty="0"/>
          </a:p>
        </p:txBody>
      </p:sp>
      <p:grpSp>
        <p:nvGrpSpPr>
          <p:cNvPr id="8" name="组合 7">
            <a:extLst>
              <a:ext uri="{FF2B5EF4-FFF2-40B4-BE49-F238E27FC236}">
                <a16:creationId xmlns:a16="http://schemas.microsoft.com/office/drawing/2014/main" id="{D08BD4D3-E9AC-46C6-B9E3-D3A4C3639FE7}"/>
              </a:ext>
            </a:extLst>
          </p:cNvPr>
          <p:cNvGrpSpPr/>
          <p:nvPr/>
        </p:nvGrpSpPr>
        <p:grpSpPr>
          <a:xfrm>
            <a:off x="1299411" y="1347537"/>
            <a:ext cx="4668252" cy="1461480"/>
            <a:chOff x="1299411" y="1347537"/>
            <a:chExt cx="4668252" cy="1461480"/>
          </a:xfrm>
        </p:grpSpPr>
        <p:sp>
          <p:nvSpPr>
            <p:cNvPr id="6" name="文本框 5">
              <a:extLst>
                <a:ext uri="{FF2B5EF4-FFF2-40B4-BE49-F238E27FC236}">
                  <a16:creationId xmlns:a16="http://schemas.microsoft.com/office/drawing/2014/main" id="{0C53714A-EE55-4444-82EC-64B5AA9727C8}"/>
                </a:ext>
              </a:extLst>
            </p:cNvPr>
            <p:cNvSpPr txBox="1"/>
            <p:nvPr/>
          </p:nvSpPr>
          <p:spPr>
            <a:xfrm>
              <a:off x="1299411" y="1347537"/>
              <a:ext cx="3304673" cy="523220"/>
            </a:xfrm>
            <a:prstGeom prst="rect">
              <a:avLst/>
            </a:prstGeom>
            <a:noFill/>
          </p:spPr>
          <p:txBody>
            <a:bodyPr wrap="square" rtlCol="0">
              <a:spAutoFit/>
            </a:bodyPr>
            <a:lstStyle/>
            <a:p>
              <a:pPr marL="285750" indent="-285750" algn="l">
                <a:buClr>
                  <a:schemeClr val="accent1">
                    <a:lumMod val="75000"/>
                  </a:schemeClr>
                </a:buClr>
                <a:buFont typeface="Wingdings" panose="05000000000000000000" pitchFamily="2" charset="2"/>
                <a:buChar char="p"/>
              </a:pPr>
              <a:r>
                <a:rPr lang="zh-CN" altLang="en-US" sz="2800" dirty="0">
                  <a:solidFill>
                    <a:schemeClr val="accent1">
                      <a:lumMod val="75000"/>
                    </a:schemeClr>
                  </a:solidFill>
                  <a:latin typeface="微软雅黑" panose="020B0503020204020204" pitchFamily="34" charset="-122"/>
                  <a:ea typeface="微软雅黑" panose="020B0503020204020204" pitchFamily="34" charset="-122"/>
                </a:rPr>
                <a:t>  二维矩阵</a:t>
              </a:r>
              <a:endParaRPr lang="en-US" altLang="zh-CN" sz="28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4A3856E3-9377-41BF-BEF5-D958081DD13D}"/>
                </a:ext>
              </a:extLst>
            </p:cNvPr>
            <p:cNvSpPr txBox="1"/>
            <p:nvPr/>
          </p:nvSpPr>
          <p:spPr>
            <a:xfrm>
              <a:off x="1363579" y="2142360"/>
              <a:ext cx="4604084" cy="666657"/>
            </a:xfrm>
            <a:prstGeom prst="rect">
              <a:avLst/>
            </a:prstGeom>
            <a:noFill/>
          </p:spPr>
          <p:txBody>
            <a:bodyPr wrap="square" rtlCol="0">
              <a:spAutoFit/>
            </a:bodyPr>
            <a:lstStyle/>
            <a:p>
              <a:pPr marL="285750" indent="-285750">
                <a:lnSpc>
                  <a:spcPct val="250000"/>
                </a:lnSpc>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SVD</a:t>
              </a:r>
              <a:r>
                <a:rPr lang="zh-CN" altLang="en-US" dirty="0">
                  <a:latin typeface="微软雅黑" panose="020B0503020204020204" pitchFamily="34" charset="-122"/>
                  <a:ea typeface="微软雅黑" panose="020B0503020204020204" pitchFamily="34" charset="-122"/>
                </a:rPr>
                <a:t>分解</a:t>
              </a:r>
              <a:endParaRPr lang="en-US" altLang="zh-CN" dirty="0">
                <a:latin typeface="微软雅黑" panose="020B0503020204020204" pitchFamily="34" charset="-122"/>
                <a:ea typeface="微软雅黑" panose="020B0503020204020204" pitchFamily="34" charset="-122"/>
              </a:endParaRPr>
            </a:p>
          </p:txBody>
        </p:sp>
      </p:grpSp>
      <p:grpSp>
        <p:nvGrpSpPr>
          <p:cNvPr id="12" name="组合 11">
            <a:extLst>
              <a:ext uri="{FF2B5EF4-FFF2-40B4-BE49-F238E27FC236}">
                <a16:creationId xmlns:a16="http://schemas.microsoft.com/office/drawing/2014/main" id="{565926DB-F6FE-45C4-B451-FE7C28415CF0}"/>
              </a:ext>
            </a:extLst>
          </p:cNvPr>
          <p:cNvGrpSpPr/>
          <p:nvPr/>
        </p:nvGrpSpPr>
        <p:grpSpPr>
          <a:xfrm>
            <a:off x="6553200" y="1313265"/>
            <a:ext cx="4668252" cy="3538972"/>
            <a:chOff x="1299411" y="1347537"/>
            <a:chExt cx="4668252" cy="3538972"/>
          </a:xfrm>
        </p:grpSpPr>
        <p:sp>
          <p:nvSpPr>
            <p:cNvPr id="13" name="文本框 12">
              <a:extLst>
                <a:ext uri="{FF2B5EF4-FFF2-40B4-BE49-F238E27FC236}">
                  <a16:creationId xmlns:a16="http://schemas.microsoft.com/office/drawing/2014/main" id="{7290CD71-B0D1-40DE-99E4-7E07579EF0A5}"/>
                </a:ext>
              </a:extLst>
            </p:cNvPr>
            <p:cNvSpPr txBox="1"/>
            <p:nvPr/>
          </p:nvSpPr>
          <p:spPr>
            <a:xfrm>
              <a:off x="1299411" y="1347537"/>
              <a:ext cx="3304673" cy="523220"/>
            </a:xfrm>
            <a:prstGeom prst="rect">
              <a:avLst/>
            </a:prstGeom>
            <a:noFill/>
          </p:spPr>
          <p:txBody>
            <a:bodyPr wrap="square" rtlCol="0">
              <a:spAutoFit/>
            </a:bodyPr>
            <a:lstStyle/>
            <a:p>
              <a:pPr marL="285750" indent="-285750" algn="l">
                <a:buClr>
                  <a:schemeClr val="accent1">
                    <a:lumMod val="75000"/>
                  </a:schemeClr>
                </a:buClr>
                <a:buFont typeface="Wingdings" panose="05000000000000000000" pitchFamily="2" charset="2"/>
                <a:buChar char="p"/>
              </a:pPr>
              <a:r>
                <a:rPr lang="zh-CN" altLang="en-US" sz="2800" dirty="0">
                  <a:solidFill>
                    <a:schemeClr val="accent1">
                      <a:lumMod val="75000"/>
                    </a:schemeClr>
                  </a:solidFill>
                  <a:latin typeface="微软雅黑" panose="020B0503020204020204" pitchFamily="34" charset="-122"/>
                  <a:ea typeface="微软雅黑" panose="020B0503020204020204" pitchFamily="34" charset="-122"/>
                </a:rPr>
                <a:t>  高维矩阵</a:t>
              </a:r>
              <a:endParaRPr lang="en-US" altLang="zh-CN" sz="2800"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23480D2C-5857-489B-94FF-814AB6FD37EC}"/>
                </a:ext>
              </a:extLst>
            </p:cNvPr>
            <p:cNvSpPr txBox="1"/>
            <p:nvPr/>
          </p:nvSpPr>
          <p:spPr>
            <a:xfrm>
              <a:off x="1363579" y="2142360"/>
              <a:ext cx="4604084" cy="2744149"/>
            </a:xfrm>
            <a:prstGeom prst="rect">
              <a:avLst/>
            </a:prstGeom>
            <a:noFill/>
          </p:spPr>
          <p:txBody>
            <a:bodyPr wrap="square" rtlCol="0">
              <a:spAutoFit/>
            </a:bodyPr>
            <a:lstStyle/>
            <a:p>
              <a:pPr marL="285750" indent="-285750">
                <a:lnSpc>
                  <a:spcPct val="250000"/>
                </a:lnSpc>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CP</a:t>
              </a:r>
              <a:r>
                <a:rPr lang="zh-CN" altLang="en-US" dirty="0">
                  <a:latin typeface="微软雅黑" panose="020B0503020204020204" pitchFamily="34" charset="-122"/>
                  <a:ea typeface="微软雅黑" panose="020B0503020204020204" pitchFamily="34" charset="-122"/>
                </a:rPr>
                <a:t>分解</a:t>
              </a:r>
              <a:endParaRPr lang="en-US" altLang="zh-CN" dirty="0">
                <a:latin typeface="微软雅黑" panose="020B0503020204020204" pitchFamily="34" charset="-122"/>
                <a:ea typeface="微软雅黑" panose="020B0503020204020204" pitchFamily="34" charset="-122"/>
              </a:endParaRPr>
            </a:p>
            <a:p>
              <a:pPr marL="285750" indent="-285750">
                <a:lnSpc>
                  <a:spcPct val="250000"/>
                </a:lnSpc>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Tucker</a:t>
              </a:r>
              <a:r>
                <a:rPr lang="zh-CN" altLang="en-US" dirty="0">
                  <a:latin typeface="微软雅黑" panose="020B0503020204020204" pitchFamily="34" charset="-122"/>
                  <a:ea typeface="微软雅黑" panose="020B0503020204020204" pitchFamily="34" charset="-122"/>
                </a:rPr>
                <a:t>分解</a:t>
              </a:r>
              <a:endParaRPr lang="en-US" altLang="zh-CN" dirty="0">
                <a:latin typeface="微软雅黑" panose="020B0503020204020204" pitchFamily="34" charset="-122"/>
                <a:ea typeface="微软雅黑" panose="020B0503020204020204" pitchFamily="34" charset="-122"/>
              </a:endParaRPr>
            </a:p>
            <a:p>
              <a:pPr marL="285750" indent="-285750">
                <a:lnSpc>
                  <a:spcPct val="250000"/>
                </a:lnSpc>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Tensor Train</a:t>
              </a:r>
              <a:r>
                <a:rPr lang="zh-CN" altLang="en-US" dirty="0">
                  <a:latin typeface="微软雅黑" panose="020B0503020204020204" pitchFamily="34" charset="-122"/>
                  <a:ea typeface="微软雅黑" panose="020B0503020204020204" pitchFamily="34" charset="-122"/>
                </a:rPr>
                <a:t>分解</a:t>
              </a:r>
              <a:endParaRPr lang="en-US" altLang="zh-CN" dirty="0">
                <a:latin typeface="微软雅黑" panose="020B0503020204020204" pitchFamily="34" charset="-122"/>
                <a:ea typeface="微软雅黑" panose="020B0503020204020204" pitchFamily="34" charset="-122"/>
              </a:endParaRPr>
            </a:p>
            <a:p>
              <a:pPr marL="285750" indent="-285750">
                <a:lnSpc>
                  <a:spcPct val="250000"/>
                </a:lnSpc>
                <a:buFont typeface="Wingdings" panose="05000000000000000000" pitchFamily="2" charset="2"/>
                <a:buChar char="u"/>
              </a:pPr>
              <a:r>
                <a:rPr lang="en-US" altLang="zh-CN" dirty="0">
                  <a:latin typeface="微软雅黑" panose="020B0503020204020204" pitchFamily="34" charset="-122"/>
                  <a:ea typeface="微软雅黑" panose="020B0503020204020204" pitchFamily="34" charset="-122"/>
                </a:rPr>
                <a:t>Block Term</a:t>
              </a:r>
              <a:r>
                <a:rPr lang="zh-CN" altLang="en-US" dirty="0">
                  <a:latin typeface="微软雅黑" panose="020B0503020204020204" pitchFamily="34" charset="-122"/>
                  <a:ea typeface="微软雅黑" panose="020B0503020204020204" pitchFamily="34" charset="-122"/>
                </a:rPr>
                <a:t>分解</a:t>
              </a:r>
              <a:endParaRPr lang="en-US" altLang="zh-CN"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7512489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AB50E0-7165-4CD7-A49B-645B0AF2C323}"/>
              </a:ext>
            </a:extLst>
          </p:cNvPr>
          <p:cNvSpPr>
            <a:spLocks noGrp="1"/>
          </p:cNvSpPr>
          <p:nvPr>
            <p:ph type="title"/>
          </p:nvPr>
        </p:nvSpPr>
        <p:spPr/>
        <p:txBody>
          <a:bodyPr/>
          <a:lstStyle/>
          <a:p>
            <a:r>
              <a:rPr lang="en-US" altLang="zh-CN" dirty="0"/>
              <a:t>1.2 Low-rank</a:t>
            </a:r>
            <a:r>
              <a:rPr lang="zh-CN" altLang="en-US" dirty="0"/>
              <a:t>：</a:t>
            </a:r>
            <a:r>
              <a:rPr lang="en-US" altLang="zh-CN" dirty="0"/>
              <a:t>Math Preparation</a:t>
            </a:r>
            <a:endParaRPr lang="zh-CN" altLang="en-US" dirty="0"/>
          </a:p>
        </p:txBody>
      </p:sp>
      <p:sp>
        <p:nvSpPr>
          <p:cNvPr id="3" name="日期占位符 2">
            <a:extLst>
              <a:ext uri="{FF2B5EF4-FFF2-40B4-BE49-F238E27FC236}">
                <a16:creationId xmlns:a16="http://schemas.microsoft.com/office/drawing/2014/main" id="{632E87FF-E313-4ABB-81E6-237C5B143257}"/>
              </a:ext>
            </a:extLst>
          </p:cNvPr>
          <p:cNvSpPr>
            <a:spLocks noGrp="1"/>
          </p:cNvSpPr>
          <p:nvPr>
            <p:ph type="dt" sz="half" idx="10"/>
          </p:nvPr>
        </p:nvSpPr>
        <p:spPr/>
        <p:txBody>
          <a:bodyPr/>
          <a:lstStyle/>
          <a:p>
            <a:fld id="{D8EF6340-23BC-486F-A672-31FA66DDD70A}" type="datetime1">
              <a:rPr lang="zh-CN" altLang="en-US" smtClean="0"/>
              <a:t>2019/5/22</a:t>
            </a:fld>
            <a:endParaRPr lang="zh-CN" altLang="en-US"/>
          </a:p>
        </p:txBody>
      </p:sp>
      <p:sp>
        <p:nvSpPr>
          <p:cNvPr id="4" name="页脚占位符 3">
            <a:extLst>
              <a:ext uri="{FF2B5EF4-FFF2-40B4-BE49-F238E27FC236}">
                <a16:creationId xmlns:a16="http://schemas.microsoft.com/office/drawing/2014/main" id="{59A7740B-1D1B-4012-9FD2-1B18BBA17B02}"/>
              </a:ext>
            </a:extLst>
          </p:cNvPr>
          <p:cNvSpPr>
            <a:spLocks noGrp="1"/>
          </p:cNvSpPr>
          <p:nvPr>
            <p:ph type="ftr" sz="quarter" idx="11"/>
          </p:nvPr>
        </p:nvSpPr>
        <p:spPr/>
        <p:txBody>
          <a:bodyPr/>
          <a:lstStyle/>
          <a:p>
            <a:r>
              <a:rPr lang="zh-CN" altLang="en-US" dirty="0"/>
              <a:t>复旦类脑芯片与片上系统研究院</a:t>
            </a:r>
          </a:p>
        </p:txBody>
      </p:sp>
      <p:sp>
        <p:nvSpPr>
          <p:cNvPr id="5" name="灯片编号占位符 4">
            <a:extLst>
              <a:ext uri="{FF2B5EF4-FFF2-40B4-BE49-F238E27FC236}">
                <a16:creationId xmlns:a16="http://schemas.microsoft.com/office/drawing/2014/main" id="{65025F25-27D3-4A02-8FC0-BD7E12359C78}"/>
              </a:ext>
            </a:extLst>
          </p:cNvPr>
          <p:cNvSpPr>
            <a:spLocks noGrp="1"/>
          </p:cNvSpPr>
          <p:nvPr>
            <p:ph type="sldNum" sz="quarter" idx="12"/>
          </p:nvPr>
        </p:nvSpPr>
        <p:spPr/>
        <p:txBody>
          <a:bodyPr/>
          <a:lstStyle/>
          <a:p>
            <a:fld id="{D81BC2DF-976F-4C49-92B9-E79BD60CFE9D}" type="slidenum">
              <a:rPr lang="zh-CN" altLang="en-US" smtClean="0"/>
              <a:pPr/>
              <a:t>8</a:t>
            </a:fld>
            <a:r>
              <a:rPr lang="en-US" altLang="zh-CN"/>
              <a:t>/28</a:t>
            </a:r>
            <a:endParaRPr lang="zh-CN" altLang="en-US" dirty="0"/>
          </a:p>
        </p:txBody>
      </p:sp>
      <p:sp>
        <p:nvSpPr>
          <p:cNvPr id="10" name="矩形 9">
            <a:extLst>
              <a:ext uri="{FF2B5EF4-FFF2-40B4-BE49-F238E27FC236}">
                <a16:creationId xmlns:a16="http://schemas.microsoft.com/office/drawing/2014/main" id="{E559C6DE-12B8-49FA-BA09-85683271CA5D}"/>
              </a:ext>
            </a:extLst>
          </p:cNvPr>
          <p:cNvSpPr/>
          <p:nvPr/>
        </p:nvSpPr>
        <p:spPr>
          <a:xfrm>
            <a:off x="550330" y="1494135"/>
            <a:ext cx="1981202" cy="692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Kronecker</a:t>
            </a:r>
            <a:r>
              <a:rPr lang="zh-CN" altLang="en-US" sz="2000" b="1" dirty="0">
                <a:latin typeface="微软雅黑" panose="020B0503020204020204" pitchFamily="34" charset="-122"/>
                <a:ea typeface="微软雅黑" panose="020B0503020204020204" pitchFamily="34" charset="-122"/>
              </a:rPr>
              <a:t>积</a:t>
            </a:r>
          </a:p>
        </p:txBody>
      </p:sp>
      <p:pic>
        <p:nvPicPr>
          <p:cNvPr id="22" name="图片 21">
            <a:extLst>
              <a:ext uri="{FF2B5EF4-FFF2-40B4-BE49-F238E27FC236}">
                <a16:creationId xmlns:a16="http://schemas.microsoft.com/office/drawing/2014/main" id="{113A57AB-D993-4A84-AF8D-22E4A264870D}"/>
              </a:ext>
            </a:extLst>
          </p:cNvPr>
          <p:cNvPicPr>
            <a:picLocks noChangeAspect="1"/>
          </p:cNvPicPr>
          <p:nvPr/>
        </p:nvPicPr>
        <p:blipFill>
          <a:blip r:embed="rId3"/>
          <a:stretch>
            <a:fillRect/>
          </a:stretch>
        </p:blipFill>
        <p:spPr>
          <a:xfrm>
            <a:off x="3759199" y="2348040"/>
            <a:ext cx="5609123" cy="2341809"/>
          </a:xfrm>
          <a:prstGeom prst="rect">
            <a:avLst/>
          </a:prstGeom>
        </p:spPr>
      </p:pic>
      <p:grpSp>
        <p:nvGrpSpPr>
          <p:cNvPr id="30" name="组合 29">
            <a:extLst>
              <a:ext uri="{FF2B5EF4-FFF2-40B4-BE49-F238E27FC236}">
                <a16:creationId xmlns:a16="http://schemas.microsoft.com/office/drawing/2014/main" id="{AB34F425-36B3-4EDF-9B28-E59E761049C1}"/>
              </a:ext>
            </a:extLst>
          </p:cNvPr>
          <p:cNvGrpSpPr/>
          <p:nvPr/>
        </p:nvGrpSpPr>
        <p:grpSpPr>
          <a:xfrm>
            <a:off x="3759199" y="4914650"/>
            <a:ext cx="3691469" cy="1015663"/>
            <a:chOff x="3759199" y="1640154"/>
            <a:chExt cx="3691469" cy="1015663"/>
          </a:xfrm>
        </p:grpSpPr>
        <p:sp>
          <p:nvSpPr>
            <p:cNvPr id="31" name="星形: 四角 30">
              <a:extLst>
                <a:ext uri="{FF2B5EF4-FFF2-40B4-BE49-F238E27FC236}">
                  <a16:creationId xmlns:a16="http://schemas.microsoft.com/office/drawing/2014/main" id="{0EF2327E-9EAB-49F2-947A-69D5C27707BC}"/>
                </a:ext>
              </a:extLst>
            </p:cNvPr>
            <p:cNvSpPr/>
            <p:nvPr/>
          </p:nvSpPr>
          <p:spPr>
            <a:xfrm>
              <a:off x="3759199" y="1657647"/>
              <a:ext cx="287866" cy="36512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文本框 31">
              <a:extLst>
                <a:ext uri="{FF2B5EF4-FFF2-40B4-BE49-F238E27FC236}">
                  <a16:creationId xmlns:a16="http://schemas.microsoft.com/office/drawing/2014/main" id="{5B3794F1-9346-4B79-988C-C96A43950212}"/>
                </a:ext>
              </a:extLst>
            </p:cNvPr>
            <p:cNvSpPr txBox="1"/>
            <p:nvPr/>
          </p:nvSpPr>
          <p:spPr>
            <a:xfrm>
              <a:off x="4089398" y="1640154"/>
              <a:ext cx="3361270" cy="1015663"/>
            </a:xfrm>
            <a:prstGeom prst="rect">
              <a:avLst/>
            </a:prstGeom>
            <a:noFill/>
          </p:spPr>
          <p:txBody>
            <a:bodyPr wrap="square" rtlCol="0">
              <a:spAutoFit/>
            </a:bodyPr>
            <a:lstStyle/>
            <a:p>
              <a:pPr algn="l"/>
              <a:r>
                <a:rPr lang="zh-CN" altLang="en-US" sz="2000" dirty="0">
                  <a:latin typeface="微软雅黑" panose="020B0503020204020204" pitchFamily="34" charset="-122"/>
                  <a:ea typeface="微软雅黑" panose="020B0503020204020204" pitchFamily="34" charset="-122"/>
                </a:rPr>
                <a:t>问题：</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向量</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n1*1</a:t>
              </a:r>
            </a:p>
            <a:p>
              <a:pPr algn="l"/>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向量</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n2*1</a:t>
              </a:r>
            </a:p>
            <a:p>
              <a:pPr algn="l"/>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向量</a:t>
              </a:r>
              <a:r>
                <a:rPr lang="en-US" altLang="zh-CN" sz="2000" dirty="0">
                  <a:latin typeface="微软雅黑" panose="020B0503020204020204" pitchFamily="34" charset="-122"/>
                  <a:ea typeface="微软雅黑" panose="020B0503020204020204" pitchFamily="34" charset="-122"/>
                </a:rPr>
                <a:t>C</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n3*1</a:t>
              </a:r>
            </a:p>
          </p:txBody>
        </p:sp>
      </p:grpSp>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8E921842-21BB-423E-A052-157295C123F8}"/>
                  </a:ext>
                </a:extLst>
              </p:cNvPr>
              <p:cNvSpPr txBox="1"/>
              <p:nvPr/>
            </p:nvSpPr>
            <p:spPr>
              <a:xfrm>
                <a:off x="7450668" y="4939645"/>
                <a:ext cx="1917654" cy="400110"/>
              </a:xfrm>
              <a:prstGeom prst="rect">
                <a:avLst/>
              </a:prstGeom>
              <a:noFill/>
            </p:spPr>
            <p:txBody>
              <a:bodyPr wrap="square" rtlCol="0">
                <a:spAutoFit/>
              </a:bodyPr>
              <a:lstStyle/>
              <a:p>
                <a:pPr algn="l"/>
                <a14:m>
                  <m:oMath xmlns:m="http://schemas.openxmlformats.org/officeDocument/2006/math">
                    <m:r>
                      <a:rPr lang="en-US" altLang="zh-CN" sz="2000" i="1" smtClean="0">
                        <a:latin typeface="Cambria Math" panose="02040503050406030204" pitchFamily="18" charset="0"/>
                      </a:rPr>
                      <m:t>𝐴</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𝐵</m:t>
                    </m:r>
                  </m:oMath>
                </a14:m>
                <a:r>
                  <a:rPr lang="zh-CN" altLang="en-US" dirty="0">
                    <a:latin typeface="微软雅黑" panose="020B0503020204020204" pitchFamily="34" charset="-122"/>
                    <a:ea typeface="微软雅黑" panose="020B0503020204020204" pitchFamily="34" charset="-122"/>
                  </a:rPr>
                  <a:t>维度</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mc:Choice>
        <mc:Fallback xmlns="">
          <p:sp>
            <p:nvSpPr>
              <p:cNvPr id="33" name="文本框 32">
                <a:extLst>
                  <a:ext uri="{FF2B5EF4-FFF2-40B4-BE49-F238E27FC236}">
                    <a16:creationId xmlns:a16="http://schemas.microsoft.com/office/drawing/2014/main" id="{8E921842-21BB-423E-A052-157295C123F8}"/>
                  </a:ext>
                </a:extLst>
              </p:cNvPr>
              <p:cNvSpPr txBox="1">
                <a:spLocks noRot="1" noChangeAspect="1" noMove="1" noResize="1" noEditPoints="1" noAdjustHandles="1" noChangeArrowheads="1" noChangeShapeType="1" noTextEdit="1"/>
              </p:cNvSpPr>
              <p:nvPr/>
            </p:nvSpPr>
            <p:spPr>
              <a:xfrm>
                <a:off x="7450668" y="4939645"/>
                <a:ext cx="1917654" cy="400110"/>
              </a:xfrm>
              <a:prstGeom prst="rect">
                <a:avLst/>
              </a:prstGeom>
              <a:blipFill>
                <a:blip r:embed="rId4"/>
                <a:stretch>
                  <a:fillRect t="-7576"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363016F9-BBEC-4A95-90C8-16517101A5E3}"/>
                  </a:ext>
                </a:extLst>
              </p:cNvPr>
              <p:cNvSpPr txBox="1"/>
              <p:nvPr/>
            </p:nvSpPr>
            <p:spPr>
              <a:xfrm>
                <a:off x="7450667" y="5364750"/>
                <a:ext cx="2357211" cy="400110"/>
              </a:xfrm>
              <a:prstGeom prst="rect">
                <a:avLst/>
              </a:prstGeom>
              <a:noFill/>
            </p:spPr>
            <p:txBody>
              <a:bodyPr wrap="square" rtlCol="0">
                <a:spAutoFit/>
              </a:bodyPr>
              <a:lstStyle/>
              <a:p>
                <a14:m>
                  <m:oMath xmlns:m="http://schemas.openxmlformats.org/officeDocument/2006/math">
                    <m:r>
                      <a:rPr lang="en-US" altLang="zh-CN" sz="2000" i="1" smtClean="0">
                        <a:latin typeface="Cambria Math" panose="02040503050406030204" pitchFamily="18" charset="0"/>
                      </a:rPr>
                      <m:t>𝐴</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𝐵</m:t>
                    </m:r>
                    <m:r>
                      <a:rPr lang="en-US" altLang="zh-CN" i="1">
                        <a:latin typeface="Cambria Math" panose="02040503050406030204" pitchFamily="18" charset="0"/>
                      </a:rPr>
                      <m:t>⊗</m:t>
                    </m:r>
                    <m:r>
                      <m:rPr>
                        <m:sty m:val="p"/>
                      </m:rPr>
                      <a:rPr lang="en-US" altLang="zh-CN" i="1" smtClean="0">
                        <a:latin typeface="Cambria Math" panose="02040503050406030204" pitchFamily="18" charset="0"/>
                      </a:rPr>
                      <m:t>C</m:t>
                    </m:r>
                  </m:oMath>
                </a14:m>
                <a:r>
                  <a:rPr lang="zh-CN" altLang="en-US" dirty="0">
                    <a:latin typeface="微软雅黑" panose="020B0503020204020204" pitchFamily="34" charset="-122"/>
                    <a:ea typeface="微软雅黑" panose="020B0503020204020204" pitchFamily="34" charset="-122"/>
                  </a:rPr>
                  <a:t>维度</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mc:Choice>
        <mc:Fallback xmlns="">
          <p:sp>
            <p:nvSpPr>
              <p:cNvPr id="34" name="文本框 33">
                <a:extLst>
                  <a:ext uri="{FF2B5EF4-FFF2-40B4-BE49-F238E27FC236}">
                    <a16:creationId xmlns:a16="http://schemas.microsoft.com/office/drawing/2014/main" id="{363016F9-BBEC-4A95-90C8-16517101A5E3}"/>
                  </a:ext>
                </a:extLst>
              </p:cNvPr>
              <p:cNvSpPr txBox="1">
                <a:spLocks noRot="1" noChangeAspect="1" noMove="1" noResize="1" noEditPoints="1" noAdjustHandles="1" noChangeArrowheads="1" noChangeShapeType="1" noTextEdit="1"/>
              </p:cNvSpPr>
              <p:nvPr/>
            </p:nvSpPr>
            <p:spPr>
              <a:xfrm>
                <a:off x="7450667" y="5364750"/>
                <a:ext cx="2357211" cy="400110"/>
              </a:xfrm>
              <a:prstGeom prst="rect">
                <a:avLst/>
              </a:prstGeom>
              <a:blipFill>
                <a:blip r:embed="rId5"/>
                <a:stretch>
                  <a:fillRect t="-7576" b="-25758"/>
                </a:stretch>
              </a:blipFill>
            </p:spPr>
            <p:txBody>
              <a:bodyPr/>
              <a:lstStyle/>
              <a:p>
                <a:r>
                  <a:rPr lang="zh-CN" altLang="en-US">
                    <a:noFill/>
                  </a:rPr>
                  <a:t> </a:t>
                </a:r>
              </a:p>
            </p:txBody>
          </p:sp>
        </mc:Fallback>
      </mc:AlternateContent>
      <p:grpSp>
        <p:nvGrpSpPr>
          <p:cNvPr id="38" name="组合 37">
            <a:extLst>
              <a:ext uri="{FF2B5EF4-FFF2-40B4-BE49-F238E27FC236}">
                <a16:creationId xmlns:a16="http://schemas.microsoft.com/office/drawing/2014/main" id="{4ADA0F97-12F7-40A1-8E44-D50E61A74DA8}"/>
              </a:ext>
            </a:extLst>
          </p:cNvPr>
          <p:cNvGrpSpPr/>
          <p:nvPr/>
        </p:nvGrpSpPr>
        <p:grpSpPr>
          <a:xfrm>
            <a:off x="3759199" y="1640154"/>
            <a:ext cx="7233783" cy="400110"/>
            <a:chOff x="3759199" y="1640154"/>
            <a:chExt cx="7233783" cy="400110"/>
          </a:xfrm>
        </p:grpSpPr>
        <p:sp>
          <p:nvSpPr>
            <p:cNvPr id="39" name="星形: 四角 38">
              <a:extLst>
                <a:ext uri="{FF2B5EF4-FFF2-40B4-BE49-F238E27FC236}">
                  <a16:creationId xmlns:a16="http://schemas.microsoft.com/office/drawing/2014/main" id="{E1015B30-3E84-4E72-A21B-143ABA8DE520}"/>
                </a:ext>
              </a:extLst>
            </p:cNvPr>
            <p:cNvSpPr/>
            <p:nvPr/>
          </p:nvSpPr>
          <p:spPr>
            <a:xfrm>
              <a:off x="3759199" y="1657647"/>
              <a:ext cx="287866" cy="36512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文本框 39">
              <a:extLst>
                <a:ext uri="{FF2B5EF4-FFF2-40B4-BE49-F238E27FC236}">
                  <a16:creationId xmlns:a16="http://schemas.microsoft.com/office/drawing/2014/main" id="{F69666B5-53BB-4546-85BC-043D45B95E9B}"/>
                </a:ext>
              </a:extLst>
            </p:cNvPr>
            <p:cNvSpPr txBox="1"/>
            <p:nvPr/>
          </p:nvSpPr>
          <p:spPr>
            <a:xfrm>
              <a:off x="4089398" y="1640154"/>
              <a:ext cx="6903584" cy="400110"/>
            </a:xfrm>
            <a:prstGeom prst="rect">
              <a:avLst/>
            </a:prstGeom>
            <a:noFill/>
          </p:spPr>
          <p:txBody>
            <a:bodyPr wrap="square" rtlCol="0">
              <a:spAutoFit/>
            </a:bodyPr>
            <a:lstStyle/>
            <a:p>
              <a:pPr algn="l"/>
              <a:r>
                <a:rPr lang="zh-CN" altLang="en-US" sz="2000" dirty="0">
                  <a:latin typeface="微软雅黑" panose="020B0503020204020204" pitchFamily="34" charset="-122"/>
                  <a:ea typeface="微软雅黑" panose="020B0503020204020204" pitchFamily="34" charset="-122"/>
                </a:rPr>
                <a:t>给定：</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矩阵</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m1*m2    </a:t>
              </a:r>
              <a:r>
                <a:rPr lang="zh-CN" altLang="en-US" sz="2000" dirty="0">
                  <a:latin typeface="微软雅黑" panose="020B0503020204020204" pitchFamily="34" charset="-122"/>
                  <a:ea typeface="微软雅黑" panose="020B0503020204020204" pitchFamily="34" charset="-122"/>
                </a:rPr>
                <a:t>矩阵</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n1*n2</a:t>
              </a:r>
            </a:p>
          </p:txBody>
        </p:sp>
      </p:grpSp>
      <p:grpSp>
        <p:nvGrpSpPr>
          <p:cNvPr id="41" name="组合 40">
            <a:extLst>
              <a:ext uri="{FF2B5EF4-FFF2-40B4-BE49-F238E27FC236}">
                <a16:creationId xmlns:a16="http://schemas.microsoft.com/office/drawing/2014/main" id="{10487B8A-94D4-410A-8B08-5A3F25DF4035}"/>
              </a:ext>
            </a:extLst>
          </p:cNvPr>
          <p:cNvGrpSpPr/>
          <p:nvPr/>
        </p:nvGrpSpPr>
        <p:grpSpPr>
          <a:xfrm>
            <a:off x="4185781" y="2047208"/>
            <a:ext cx="3715360" cy="400110"/>
            <a:chOff x="7277622" y="1794042"/>
            <a:chExt cx="3715360" cy="400110"/>
          </a:xfrm>
        </p:grpSpPr>
        <mc:AlternateContent xmlns:mc="http://schemas.openxmlformats.org/markup-compatibility/2006" xmlns:a14="http://schemas.microsoft.com/office/drawing/2010/main">
          <mc:Choice Requires="a14">
            <p:sp>
              <p:nvSpPr>
                <p:cNvPr id="42" name="文本框 41">
                  <a:extLst>
                    <a:ext uri="{FF2B5EF4-FFF2-40B4-BE49-F238E27FC236}">
                      <a16:creationId xmlns:a16="http://schemas.microsoft.com/office/drawing/2014/main" id="{0D49341C-36B4-4F97-9658-B36640E7BEB1}"/>
                    </a:ext>
                  </a:extLst>
                </p:cNvPr>
                <p:cNvSpPr txBox="1"/>
                <p:nvPr/>
              </p:nvSpPr>
              <p:spPr>
                <a:xfrm>
                  <a:off x="7919536" y="1794042"/>
                  <a:ext cx="3073446" cy="400110"/>
                </a:xfrm>
                <a:prstGeom prst="rect">
                  <a:avLst/>
                </a:prstGeom>
                <a:noFill/>
                <a:ln>
                  <a:solidFill>
                    <a:schemeClr val="accent1"/>
                  </a:solidFill>
                </a:ln>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𝐴</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𝐵</m:t>
                        </m:r>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2)</m:t>
                        </m:r>
                      </m:oMath>
                    </m:oMathPara>
                  </a14:m>
                  <a:endParaRPr lang="en-US" altLang="zh-CN" sz="2000" dirty="0">
                    <a:latin typeface="微软雅黑" panose="020B0503020204020204" pitchFamily="34" charset="-122"/>
                    <a:ea typeface="微软雅黑" panose="020B0503020204020204" pitchFamily="34" charset="-122"/>
                  </a:endParaRPr>
                </a:p>
              </p:txBody>
            </p:sp>
          </mc:Choice>
          <mc:Fallback xmlns="">
            <p:sp>
              <p:nvSpPr>
                <p:cNvPr id="42" name="文本框 41">
                  <a:extLst>
                    <a:ext uri="{FF2B5EF4-FFF2-40B4-BE49-F238E27FC236}">
                      <a16:creationId xmlns:a16="http://schemas.microsoft.com/office/drawing/2014/main" id="{0D49341C-36B4-4F97-9658-B36640E7BEB1}"/>
                    </a:ext>
                  </a:extLst>
                </p:cNvPr>
                <p:cNvSpPr txBox="1">
                  <a:spLocks noRot="1" noChangeAspect="1" noMove="1" noResize="1" noEditPoints="1" noAdjustHandles="1" noChangeArrowheads="1" noChangeShapeType="1" noTextEdit="1"/>
                </p:cNvSpPr>
                <p:nvPr/>
              </p:nvSpPr>
              <p:spPr>
                <a:xfrm>
                  <a:off x="7919536" y="1794042"/>
                  <a:ext cx="3073446" cy="400110"/>
                </a:xfrm>
                <a:prstGeom prst="rect">
                  <a:avLst/>
                </a:prstGeom>
                <a:blipFill>
                  <a:blip r:embed="rId8"/>
                  <a:stretch>
                    <a:fillRect b="-14925"/>
                  </a:stretch>
                </a:blipFill>
                <a:ln>
                  <a:solidFill>
                    <a:schemeClr val="accent1"/>
                  </a:solidFill>
                </a:ln>
              </p:spPr>
              <p:txBody>
                <a:bodyPr/>
                <a:lstStyle/>
                <a:p>
                  <a:r>
                    <a:rPr lang="zh-CN" altLang="en-US">
                      <a:noFill/>
                    </a:rPr>
                    <a:t> </a:t>
                  </a:r>
                </a:p>
              </p:txBody>
            </p:sp>
          </mc:Fallback>
        </mc:AlternateContent>
        <p:sp>
          <p:nvSpPr>
            <p:cNvPr id="43" name="箭头: 右 42">
              <a:extLst>
                <a:ext uri="{FF2B5EF4-FFF2-40B4-BE49-F238E27FC236}">
                  <a16:creationId xmlns:a16="http://schemas.microsoft.com/office/drawing/2014/main" id="{75F27C75-5707-4187-8EF5-BE2FFB9E6C4C}"/>
                </a:ext>
              </a:extLst>
            </p:cNvPr>
            <p:cNvSpPr/>
            <p:nvPr/>
          </p:nvSpPr>
          <p:spPr>
            <a:xfrm>
              <a:off x="7277622" y="1922305"/>
              <a:ext cx="503245" cy="2009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2785401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ppt_x"/>
                                          </p:val>
                                        </p:tav>
                                        <p:tav tm="100000">
                                          <p:val>
                                            <p:strVal val="#ppt_x"/>
                                          </p:val>
                                        </p:tav>
                                      </p:tavLst>
                                    </p:anim>
                                    <p:anim calcmode="lin" valueType="num">
                                      <p:cBhvr additive="base">
                                        <p:cTn id="1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ppt_x"/>
                                          </p:val>
                                        </p:tav>
                                        <p:tav tm="100000">
                                          <p:val>
                                            <p:strVal val="#ppt_x"/>
                                          </p:val>
                                        </p:tav>
                                      </p:tavLst>
                                    </p:anim>
                                    <p:anim calcmode="lin" valueType="num">
                                      <p:cBhvr additive="base">
                                        <p:cTn id="3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AB50E0-7165-4CD7-A49B-645B0AF2C323}"/>
              </a:ext>
            </a:extLst>
          </p:cNvPr>
          <p:cNvSpPr>
            <a:spLocks noGrp="1"/>
          </p:cNvSpPr>
          <p:nvPr>
            <p:ph type="title"/>
          </p:nvPr>
        </p:nvSpPr>
        <p:spPr/>
        <p:txBody>
          <a:bodyPr/>
          <a:lstStyle/>
          <a:p>
            <a:r>
              <a:rPr lang="en-US" altLang="zh-CN" dirty="0"/>
              <a:t>1.2 Low-rank</a:t>
            </a:r>
            <a:r>
              <a:rPr lang="zh-CN" altLang="en-US" dirty="0"/>
              <a:t>：</a:t>
            </a:r>
            <a:r>
              <a:rPr lang="en-US" altLang="zh-CN" dirty="0"/>
              <a:t>Math Preparation</a:t>
            </a:r>
            <a:endParaRPr lang="zh-CN" altLang="en-US" dirty="0"/>
          </a:p>
        </p:txBody>
      </p:sp>
      <p:sp>
        <p:nvSpPr>
          <p:cNvPr id="3" name="日期占位符 2">
            <a:extLst>
              <a:ext uri="{FF2B5EF4-FFF2-40B4-BE49-F238E27FC236}">
                <a16:creationId xmlns:a16="http://schemas.microsoft.com/office/drawing/2014/main" id="{632E87FF-E313-4ABB-81E6-237C5B143257}"/>
              </a:ext>
            </a:extLst>
          </p:cNvPr>
          <p:cNvSpPr>
            <a:spLocks noGrp="1"/>
          </p:cNvSpPr>
          <p:nvPr>
            <p:ph type="dt" sz="half" idx="10"/>
          </p:nvPr>
        </p:nvSpPr>
        <p:spPr/>
        <p:txBody>
          <a:bodyPr/>
          <a:lstStyle/>
          <a:p>
            <a:fld id="{D8EF6340-23BC-486F-A672-31FA66DDD70A}" type="datetime1">
              <a:rPr lang="zh-CN" altLang="en-US" smtClean="0"/>
              <a:t>2019/5/22</a:t>
            </a:fld>
            <a:endParaRPr lang="zh-CN" altLang="en-US"/>
          </a:p>
        </p:txBody>
      </p:sp>
      <p:sp>
        <p:nvSpPr>
          <p:cNvPr id="4" name="页脚占位符 3">
            <a:extLst>
              <a:ext uri="{FF2B5EF4-FFF2-40B4-BE49-F238E27FC236}">
                <a16:creationId xmlns:a16="http://schemas.microsoft.com/office/drawing/2014/main" id="{59A7740B-1D1B-4012-9FD2-1B18BBA17B02}"/>
              </a:ext>
            </a:extLst>
          </p:cNvPr>
          <p:cNvSpPr>
            <a:spLocks noGrp="1"/>
          </p:cNvSpPr>
          <p:nvPr>
            <p:ph type="ftr" sz="quarter" idx="11"/>
          </p:nvPr>
        </p:nvSpPr>
        <p:spPr/>
        <p:txBody>
          <a:bodyPr/>
          <a:lstStyle/>
          <a:p>
            <a:r>
              <a:rPr lang="zh-CN" altLang="en-US"/>
              <a:t>复旦类脑芯片与片上系统研究院</a:t>
            </a:r>
          </a:p>
        </p:txBody>
      </p:sp>
      <p:sp>
        <p:nvSpPr>
          <p:cNvPr id="5" name="灯片编号占位符 4">
            <a:extLst>
              <a:ext uri="{FF2B5EF4-FFF2-40B4-BE49-F238E27FC236}">
                <a16:creationId xmlns:a16="http://schemas.microsoft.com/office/drawing/2014/main" id="{65025F25-27D3-4A02-8FC0-BD7E12359C78}"/>
              </a:ext>
            </a:extLst>
          </p:cNvPr>
          <p:cNvSpPr>
            <a:spLocks noGrp="1"/>
          </p:cNvSpPr>
          <p:nvPr>
            <p:ph type="sldNum" sz="quarter" idx="12"/>
          </p:nvPr>
        </p:nvSpPr>
        <p:spPr/>
        <p:txBody>
          <a:bodyPr/>
          <a:lstStyle/>
          <a:p>
            <a:fld id="{D81BC2DF-976F-4C49-92B9-E79BD60CFE9D}" type="slidenum">
              <a:rPr lang="zh-CN" altLang="en-US" smtClean="0"/>
              <a:pPr/>
              <a:t>9</a:t>
            </a:fld>
            <a:r>
              <a:rPr lang="en-US" altLang="zh-CN"/>
              <a:t>/28</a:t>
            </a:r>
            <a:endParaRPr lang="zh-CN" altLang="en-US" dirty="0"/>
          </a:p>
        </p:txBody>
      </p:sp>
      <p:sp>
        <p:nvSpPr>
          <p:cNvPr id="10" name="矩形 9">
            <a:extLst>
              <a:ext uri="{FF2B5EF4-FFF2-40B4-BE49-F238E27FC236}">
                <a16:creationId xmlns:a16="http://schemas.microsoft.com/office/drawing/2014/main" id="{E559C6DE-12B8-49FA-BA09-85683271CA5D}"/>
              </a:ext>
            </a:extLst>
          </p:cNvPr>
          <p:cNvSpPr/>
          <p:nvPr/>
        </p:nvSpPr>
        <p:spPr>
          <a:xfrm>
            <a:off x="550330" y="1494135"/>
            <a:ext cx="1981202" cy="692150"/>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Kronecker</a:t>
            </a:r>
            <a:r>
              <a:rPr lang="zh-CN" altLang="en-US" sz="2000" b="1" dirty="0">
                <a:latin typeface="微软雅黑" panose="020B0503020204020204" pitchFamily="34" charset="-122"/>
                <a:ea typeface="微软雅黑" panose="020B0503020204020204" pitchFamily="34" charset="-122"/>
              </a:rPr>
              <a:t>积</a:t>
            </a:r>
          </a:p>
        </p:txBody>
      </p:sp>
      <p:grpSp>
        <p:nvGrpSpPr>
          <p:cNvPr id="29" name="组合 28">
            <a:extLst>
              <a:ext uri="{FF2B5EF4-FFF2-40B4-BE49-F238E27FC236}">
                <a16:creationId xmlns:a16="http://schemas.microsoft.com/office/drawing/2014/main" id="{70A5E672-6D8D-49DB-874F-159B4291F7AC}"/>
              </a:ext>
            </a:extLst>
          </p:cNvPr>
          <p:cNvGrpSpPr/>
          <p:nvPr/>
        </p:nvGrpSpPr>
        <p:grpSpPr>
          <a:xfrm>
            <a:off x="3759199" y="1640154"/>
            <a:ext cx="7233783" cy="400110"/>
            <a:chOff x="3759199" y="1640154"/>
            <a:chExt cx="7233783" cy="400110"/>
          </a:xfrm>
        </p:grpSpPr>
        <p:sp>
          <p:nvSpPr>
            <p:cNvPr id="20" name="星形: 四角 19">
              <a:extLst>
                <a:ext uri="{FF2B5EF4-FFF2-40B4-BE49-F238E27FC236}">
                  <a16:creationId xmlns:a16="http://schemas.microsoft.com/office/drawing/2014/main" id="{49451701-BDC6-4157-BE27-2305878A4061}"/>
                </a:ext>
              </a:extLst>
            </p:cNvPr>
            <p:cNvSpPr/>
            <p:nvPr/>
          </p:nvSpPr>
          <p:spPr>
            <a:xfrm>
              <a:off x="3759199" y="1657647"/>
              <a:ext cx="287866" cy="36512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a:extLst>
                <a:ext uri="{FF2B5EF4-FFF2-40B4-BE49-F238E27FC236}">
                  <a16:creationId xmlns:a16="http://schemas.microsoft.com/office/drawing/2014/main" id="{50A4A648-490C-4AF3-8AF9-366D1B731308}"/>
                </a:ext>
              </a:extLst>
            </p:cNvPr>
            <p:cNvSpPr txBox="1"/>
            <p:nvPr/>
          </p:nvSpPr>
          <p:spPr>
            <a:xfrm>
              <a:off x="4089398" y="1640154"/>
              <a:ext cx="6903584" cy="400110"/>
            </a:xfrm>
            <a:prstGeom prst="rect">
              <a:avLst/>
            </a:prstGeom>
            <a:noFill/>
          </p:spPr>
          <p:txBody>
            <a:bodyPr wrap="square" rtlCol="0">
              <a:spAutoFit/>
            </a:bodyPr>
            <a:lstStyle/>
            <a:p>
              <a:pPr algn="l"/>
              <a:r>
                <a:rPr lang="zh-CN" altLang="en-US" sz="2000" dirty="0">
                  <a:latin typeface="微软雅黑" panose="020B0503020204020204" pitchFamily="34" charset="-122"/>
                  <a:ea typeface="微软雅黑" panose="020B0503020204020204" pitchFamily="34" charset="-122"/>
                </a:rPr>
                <a:t>给定：</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矩阵</a:t>
              </a:r>
              <a:r>
                <a:rPr lang="en-US" altLang="zh-CN" sz="2000" dirty="0">
                  <a:latin typeface="微软雅黑" panose="020B0503020204020204" pitchFamily="34" charset="-122"/>
                  <a:ea typeface="微软雅黑" panose="020B0503020204020204" pitchFamily="34" charset="-122"/>
                </a:rPr>
                <a:t>A</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m1*m2    </a:t>
              </a:r>
              <a:r>
                <a:rPr lang="zh-CN" altLang="en-US" sz="2000" dirty="0">
                  <a:latin typeface="微软雅黑" panose="020B0503020204020204" pitchFamily="34" charset="-122"/>
                  <a:ea typeface="微软雅黑" panose="020B0503020204020204" pitchFamily="34" charset="-122"/>
                </a:rPr>
                <a:t>矩阵</a:t>
              </a:r>
              <a:r>
                <a:rPr lang="en-US" altLang="zh-CN" sz="2000" dirty="0">
                  <a:latin typeface="微软雅黑" panose="020B0503020204020204" pitchFamily="34" charset="-122"/>
                  <a:ea typeface="微软雅黑" panose="020B0503020204020204" pitchFamily="34" charset="-122"/>
                </a:rPr>
                <a:t>B</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n1*n2</a:t>
              </a:r>
            </a:p>
          </p:txBody>
        </p:sp>
      </p:grpSp>
      <p:grpSp>
        <p:nvGrpSpPr>
          <p:cNvPr id="28" name="组合 27">
            <a:extLst>
              <a:ext uri="{FF2B5EF4-FFF2-40B4-BE49-F238E27FC236}">
                <a16:creationId xmlns:a16="http://schemas.microsoft.com/office/drawing/2014/main" id="{4A1379FB-1A20-4D2C-9212-3E5420D550DC}"/>
              </a:ext>
            </a:extLst>
          </p:cNvPr>
          <p:cNvGrpSpPr/>
          <p:nvPr/>
        </p:nvGrpSpPr>
        <p:grpSpPr>
          <a:xfrm>
            <a:off x="4185781" y="2047208"/>
            <a:ext cx="3715360" cy="400110"/>
            <a:chOff x="7277622" y="1794042"/>
            <a:chExt cx="3715360" cy="400110"/>
          </a:xfrm>
        </p:grpSpPr>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8220A61F-ABA9-4189-AAA8-49E7CF5FB618}"/>
                    </a:ext>
                  </a:extLst>
                </p:cNvPr>
                <p:cNvSpPr txBox="1"/>
                <p:nvPr/>
              </p:nvSpPr>
              <p:spPr>
                <a:xfrm>
                  <a:off x="7919536" y="1794042"/>
                  <a:ext cx="3073446" cy="400110"/>
                </a:xfrm>
                <a:prstGeom prst="rect">
                  <a:avLst/>
                </a:prstGeom>
                <a:noFill/>
                <a:ln>
                  <a:solidFill>
                    <a:schemeClr val="accent1"/>
                  </a:solidFill>
                </a:ln>
              </p:spPr>
              <p:txBody>
                <a:bodyPr wrap="square" rtlCol="0">
                  <a:spAutoFit/>
                </a:bodyPr>
                <a:lstStyle/>
                <a:p>
                  <a:pPr algn="l"/>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𝐴</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𝐵</m:t>
                        </m:r>
                        <m:r>
                          <a:rPr lang="en-US" altLang="zh-CN" sz="2000" b="0" i="1" smtClean="0">
                            <a:latin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1</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𝑚</m:t>
                        </m:r>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𝑛</m:t>
                        </m:r>
                        <m:r>
                          <a:rPr lang="en-US" altLang="zh-CN" sz="2000" b="0" i="1" smtClean="0">
                            <a:latin typeface="Cambria Math" panose="02040503050406030204" pitchFamily="18" charset="0"/>
                          </a:rPr>
                          <m:t>2)</m:t>
                        </m:r>
                      </m:oMath>
                    </m:oMathPara>
                  </a14:m>
                  <a:endParaRPr lang="en-US" altLang="zh-CN" sz="2000" dirty="0">
                    <a:latin typeface="微软雅黑" panose="020B0503020204020204" pitchFamily="34" charset="-122"/>
                    <a:ea typeface="微软雅黑" panose="020B0503020204020204" pitchFamily="34" charset="-122"/>
                  </a:endParaRPr>
                </a:p>
              </p:txBody>
            </p:sp>
          </mc:Choice>
          <mc:Fallback xmlns="">
            <p:sp>
              <p:nvSpPr>
                <p:cNvPr id="26" name="文本框 25">
                  <a:extLst>
                    <a:ext uri="{FF2B5EF4-FFF2-40B4-BE49-F238E27FC236}">
                      <a16:creationId xmlns:a16="http://schemas.microsoft.com/office/drawing/2014/main" id="{8220A61F-ABA9-4189-AAA8-49E7CF5FB618}"/>
                    </a:ext>
                  </a:extLst>
                </p:cNvPr>
                <p:cNvSpPr txBox="1">
                  <a:spLocks noRot="1" noChangeAspect="1" noMove="1" noResize="1" noEditPoints="1" noAdjustHandles="1" noChangeArrowheads="1" noChangeShapeType="1" noTextEdit="1"/>
                </p:cNvSpPr>
                <p:nvPr/>
              </p:nvSpPr>
              <p:spPr>
                <a:xfrm>
                  <a:off x="7919536" y="1794042"/>
                  <a:ext cx="3073446" cy="400110"/>
                </a:xfrm>
                <a:prstGeom prst="rect">
                  <a:avLst/>
                </a:prstGeom>
                <a:blipFill>
                  <a:blip r:embed="rId3"/>
                  <a:stretch>
                    <a:fillRect b="-14925"/>
                  </a:stretch>
                </a:blipFill>
                <a:ln>
                  <a:solidFill>
                    <a:schemeClr val="accent1"/>
                  </a:solidFill>
                </a:ln>
              </p:spPr>
              <p:txBody>
                <a:bodyPr/>
                <a:lstStyle/>
                <a:p>
                  <a:r>
                    <a:rPr lang="zh-CN" altLang="en-US">
                      <a:noFill/>
                    </a:rPr>
                    <a:t> </a:t>
                  </a:r>
                </a:p>
              </p:txBody>
            </p:sp>
          </mc:Fallback>
        </mc:AlternateContent>
        <p:sp>
          <p:nvSpPr>
            <p:cNvPr id="27" name="箭头: 右 26">
              <a:extLst>
                <a:ext uri="{FF2B5EF4-FFF2-40B4-BE49-F238E27FC236}">
                  <a16:creationId xmlns:a16="http://schemas.microsoft.com/office/drawing/2014/main" id="{78D428AD-9A43-431F-8CD4-887B1C6B1A95}"/>
                </a:ext>
              </a:extLst>
            </p:cNvPr>
            <p:cNvSpPr/>
            <p:nvPr/>
          </p:nvSpPr>
          <p:spPr>
            <a:xfrm>
              <a:off x="7277622" y="1922305"/>
              <a:ext cx="503245" cy="2009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9" name="矩形 18">
            <a:extLst>
              <a:ext uri="{FF2B5EF4-FFF2-40B4-BE49-F238E27FC236}">
                <a16:creationId xmlns:a16="http://schemas.microsoft.com/office/drawing/2014/main" id="{FD5F6CE9-C30C-4C96-AED5-99C9BED837A6}"/>
              </a:ext>
            </a:extLst>
          </p:cNvPr>
          <p:cNvSpPr/>
          <p:nvPr/>
        </p:nvSpPr>
        <p:spPr>
          <a:xfrm>
            <a:off x="550330" y="2633150"/>
            <a:ext cx="1981202" cy="6921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rPr>
              <a:t>Khatri-Rao</a:t>
            </a:r>
            <a:r>
              <a:rPr lang="zh-CN" altLang="en-US" sz="2000" b="1" dirty="0">
                <a:latin typeface="微软雅黑" panose="020B0503020204020204" pitchFamily="34" charset="-122"/>
                <a:ea typeface="微软雅黑" panose="020B0503020204020204" pitchFamily="34" charset="-122"/>
              </a:rPr>
              <a:t>积</a:t>
            </a:r>
          </a:p>
        </p:txBody>
      </p:sp>
      <p:grpSp>
        <p:nvGrpSpPr>
          <p:cNvPr id="23" name="组合 22">
            <a:extLst>
              <a:ext uri="{FF2B5EF4-FFF2-40B4-BE49-F238E27FC236}">
                <a16:creationId xmlns:a16="http://schemas.microsoft.com/office/drawing/2014/main" id="{CC4B84AC-1147-4218-9175-17DF91CD10DD}"/>
              </a:ext>
            </a:extLst>
          </p:cNvPr>
          <p:cNvGrpSpPr/>
          <p:nvPr/>
        </p:nvGrpSpPr>
        <p:grpSpPr>
          <a:xfrm>
            <a:off x="3759199" y="2749012"/>
            <a:ext cx="7882471" cy="753411"/>
            <a:chOff x="3759199" y="1640154"/>
            <a:chExt cx="7882471" cy="753411"/>
          </a:xfrm>
        </p:grpSpPr>
        <p:sp>
          <p:nvSpPr>
            <p:cNvPr id="24" name="星形: 四角 23">
              <a:extLst>
                <a:ext uri="{FF2B5EF4-FFF2-40B4-BE49-F238E27FC236}">
                  <a16:creationId xmlns:a16="http://schemas.microsoft.com/office/drawing/2014/main" id="{24C11B31-84DB-41D8-AB7A-63FED7DC6091}"/>
                </a:ext>
              </a:extLst>
            </p:cNvPr>
            <p:cNvSpPr/>
            <p:nvPr/>
          </p:nvSpPr>
          <p:spPr>
            <a:xfrm>
              <a:off x="3759199" y="1657647"/>
              <a:ext cx="287866" cy="365125"/>
            </a:xfrm>
            <a:prstGeom prst="star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5D8EF93F-D479-4084-9013-45180E4ED984}"/>
                    </a:ext>
                  </a:extLst>
                </p:cNvPr>
                <p:cNvSpPr txBox="1"/>
                <p:nvPr/>
              </p:nvSpPr>
              <p:spPr>
                <a:xfrm>
                  <a:off x="4089398" y="1640154"/>
                  <a:ext cx="7552272" cy="753411"/>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给定：</a:t>
                  </a:r>
                  <a:r>
                    <a:rPr lang="en-US" altLang="zh-CN" sz="2000" dirty="0">
                      <a:latin typeface="微软雅黑" panose="020B0503020204020204" pitchFamily="34" charset="-122"/>
                      <a:ea typeface="微软雅黑" panose="020B0503020204020204" pitchFamily="34" charset="-122"/>
                    </a:rPr>
                    <a:t>	A(m*k) ={</a:t>
                  </a:r>
                  <a14:m>
                    <m:oMath xmlns:m="http://schemas.openxmlformats.org/officeDocument/2006/math">
                      <m:acc>
                        <m:accPr>
                          <m:chr m:val="⃗"/>
                          <m:ctrlPr>
                            <a:rPr lang="en-US" altLang="zh-CN" sz="2000" i="1">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a:latin typeface="Cambria Math" panose="02040503050406030204" pitchFamily="18" charset="0"/>
                                </a:rPr>
                                <m:t>1</m:t>
                              </m:r>
                            </m:sub>
                          </m:sSub>
                        </m:e>
                      </m:acc>
                      <m:r>
                        <a:rPr lang="en-US" altLang="zh-CN" sz="2000" b="0" i="1" smtClean="0">
                          <a:latin typeface="Cambria Math" panose="02040503050406030204" pitchFamily="18" charset="0"/>
                        </a:rPr>
                        <m:t>,</m:t>
                      </m:r>
                    </m:oMath>
                  </a14:m>
                  <a:r>
                    <a:rPr lang="en-US" altLang="zh-CN" sz="2000" dirty="0"/>
                    <a:t> </a:t>
                  </a:r>
                  <a14:m>
                    <m:oMath xmlns:m="http://schemas.openxmlformats.org/officeDocument/2006/math">
                      <m:acc>
                        <m:accPr>
                          <m:chr m:val="⃗"/>
                          <m:ctrlPr>
                            <a:rPr lang="en-US" altLang="zh-CN" sz="2000" i="1">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b="0" i="0" smtClean="0">
                                  <a:latin typeface="Cambria Math" panose="02040503050406030204" pitchFamily="18" charset="0"/>
                                </a:rPr>
                                <m:t>2</m:t>
                              </m:r>
                            </m:sub>
                          </m:sSub>
                        </m:e>
                      </m:acc>
                      <m:r>
                        <a:rPr lang="en-US" altLang="zh-CN" sz="2000" b="0" i="1" smtClean="0">
                          <a:latin typeface="Cambria Math" panose="02040503050406030204" pitchFamily="18" charset="0"/>
                        </a:rPr>
                        <m:t>,…,</m:t>
                      </m:r>
                      <m:acc>
                        <m:accPr>
                          <m:chr m:val="⃗"/>
                          <m:ctrlPr>
                            <a:rPr lang="en-US" altLang="zh-CN" sz="2000" i="1">
                              <a:latin typeface="Cambria Math" panose="02040503050406030204" pitchFamily="18" charset="0"/>
                            </a:rPr>
                          </m:ctrlPr>
                        </m:accPr>
                        <m:e>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b="0" i="1" smtClean="0">
                                  <a:latin typeface="Cambria Math" panose="02040503050406030204" pitchFamily="18" charset="0"/>
                                </a:rPr>
                                <m:t>𝑘</m:t>
                              </m:r>
                            </m:sub>
                          </m:sSub>
                        </m:e>
                      </m:acc>
                    </m:oMath>
                  </a14:m>
                  <a:r>
                    <a:rPr lang="en-US" altLang="zh-CN" sz="2000" dirty="0">
                      <a:latin typeface="微软雅黑" panose="020B0503020204020204" pitchFamily="34" charset="-122"/>
                      <a:ea typeface="微软雅黑" panose="020B0503020204020204" pitchFamily="34" charset="-122"/>
                    </a:rPr>
                    <a:t>}, B(n*k)={</a:t>
                  </a:r>
                  <a14:m>
                    <m:oMath xmlns:m="http://schemas.openxmlformats.org/officeDocument/2006/math">
                      <m:acc>
                        <m:accPr>
                          <m:chr m:val="⃗"/>
                          <m:ctrlPr>
                            <a:rPr lang="en-US" altLang="zh-CN" sz="2000" i="1">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a:latin typeface="Cambria Math" panose="02040503050406030204" pitchFamily="18" charset="0"/>
                                </a:rPr>
                                <m:t>1</m:t>
                              </m:r>
                            </m:sub>
                          </m:sSub>
                        </m:e>
                      </m:acc>
                      <m:r>
                        <a:rPr lang="en-US" altLang="zh-CN" sz="2000" i="1">
                          <a:latin typeface="Cambria Math" panose="02040503050406030204" pitchFamily="18" charset="0"/>
                        </a:rPr>
                        <m:t>,</m:t>
                      </m:r>
                    </m:oMath>
                  </a14:m>
                  <a:r>
                    <a:rPr lang="en-US" altLang="zh-CN" sz="2000" dirty="0"/>
                    <a:t> </a:t>
                  </a:r>
                  <a14:m>
                    <m:oMath xmlns:m="http://schemas.openxmlformats.org/officeDocument/2006/math">
                      <m:acc>
                        <m:accPr>
                          <m:chr m:val="⃗"/>
                          <m:ctrlPr>
                            <a:rPr lang="en-US" altLang="zh-CN" sz="2000" i="1">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a:latin typeface="Cambria Math" panose="02040503050406030204" pitchFamily="18" charset="0"/>
                                </a:rPr>
                                <m:t>2</m:t>
                              </m:r>
                            </m:sub>
                          </m:sSub>
                        </m:e>
                      </m:acc>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i="1">
                                  <a:latin typeface="Cambria Math" panose="02040503050406030204" pitchFamily="18" charset="0"/>
                                </a:rPr>
                                <m:t>𝑘</m:t>
                              </m:r>
                            </m:sub>
                          </m:sSub>
                        </m:e>
                      </m:acc>
                    </m:oMath>
                  </a14:m>
                  <a:r>
                    <a:rPr lang="en-US" altLang="zh-CN" sz="2000" dirty="0">
                      <a:latin typeface="微软雅黑" panose="020B0503020204020204" pitchFamily="34" charset="-122"/>
                      <a:ea typeface="微软雅黑" panose="020B0503020204020204" pitchFamily="34" charset="-122"/>
                    </a:rPr>
                    <a:t>}</a:t>
                  </a:r>
                </a:p>
                <a:p>
                  <a:pPr algn="l"/>
                  <a:endParaRPr lang="en-US" altLang="zh-CN" sz="2000" dirty="0">
                    <a:latin typeface="微软雅黑" panose="020B0503020204020204" pitchFamily="34" charset="-122"/>
                    <a:ea typeface="微软雅黑" panose="020B0503020204020204" pitchFamily="34" charset="-122"/>
                  </a:endParaRPr>
                </a:p>
              </p:txBody>
            </p:sp>
          </mc:Choice>
          <mc:Fallback xmlns="">
            <p:sp>
              <p:nvSpPr>
                <p:cNvPr id="25" name="文本框 24">
                  <a:extLst>
                    <a:ext uri="{FF2B5EF4-FFF2-40B4-BE49-F238E27FC236}">
                      <a16:creationId xmlns:a16="http://schemas.microsoft.com/office/drawing/2014/main" id="{5D8EF93F-D479-4084-9013-45180E4ED984}"/>
                    </a:ext>
                  </a:extLst>
                </p:cNvPr>
                <p:cNvSpPr txBox="1">
                  <a:spLocks noRot="1" noChangeAspect="1" noMove="1" noResize="1" noEditPoints="1" noAdjustHandles="1" noChangeArrowheads="1" noChangeShapeType="1" noTextEdit="1"/>
                </p:cNvSpPr>
                <p:nvPr/>
              </p:nvSpPr>
              <p:spPr>
                <a:xfrm>
                  <a:off x="4089398" y="1640154"/>
                  <a:ext cx="7552272" cy="753411"/>
                </a:xfrm>
                <a:prstGeom prst="rect">
                  <a:avLst/>
                </a:prstGeom>
                <a:blipFill>
                  <a:blip r:embed="rId4"/>
                  <a:stretch>
                    <a:fillRect l="-888"/>
                  </a:stretch>
                </a:blipFill>
              </p:spPr>
              <p:txBody>
                <a:bodyPr/>
                <a:lstStyle/>
                <a:p>
                  <a:r>
                    <a:rPr lang="zh-CN" altLang="en-US">
                      <a:noFill/>
                    </a:rPr>
                    <a:t> </a:t>
                  </a:r>
                </a:p>
              </p:txBody>
            </p:sp>
          </mc:Fallback>
        </mc:AlternateContent>
      </p:grpSp>
      <p:grpSp>
        <p:nvGrpSpPr>
          <p:cNvPr id="6" name="组合 5">
            <a:extLst>
              <a:ext uri="{FF2B5EF4-FFF2-40B4-BE49-F238E27FC236}">
                <a16:creationId xmlns:a16="http://schemas.microsoft.com/office/drawing/2014/main" id="{015C5C4F-04EE-4219-974A-561B85C33856}"/>
              </a:ext>
            </a:extLst>
          </p:cNvPr>
          <p:cNvGrpSpPr/>
          <p:nvPr/>
        </p:nvGrpSpPr>
        <p:grpSpPr>
          <a:xfrm>
            <a:off x="4186164" y="3270817"/>
            <a:ext cx="5033297" cy="469552"/>
            <a:chOff x="4186164" y="3270817"/>
            <a:chExt cx="5033297" cy="469552"/>
          </a:xfrm>
        </p:grpSpPr>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05E1444C-2C8B-4D09-A854-F9FD097EF15A}"/>
                    </a:ext>
                  </a:extLst>
                </p:cNvPr>
                <p:cNvSpPr txBox="1"/>
                <p:nvPr/>
              </p:nvSpPr>
              <p:spPr>
                <a:xfrm>
                  <a:off x="4827695" y="3270817"/>
                  <a:ext cx="4391766" cy="469552"/>
                </a:xfrm>
                <a:prstGeom prst="rect">
                  <a:avLst/>
                </a:prstGeom>
                <a:noFill/>
                <a:ln>
                  <a:solidFill>
                    <a:schemeClr val="accent5"/>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𝐴</m:t>
                        </m:r>
                        <m:r>
                          <a:rPr lang="en-US" altLang="zh-CN" sz="2000" i="1" smtClean="0">
                            <a:latin typeface="Cambria Math" panose="02040503050406030204" pitchFamily="18" charset="0"/>
                          </a:rPr>
                          <m:t>ʘ</m:t>
                        </m:r>
                        <m:r>
                          <a:rPr lang="en-US" altLang="zh-CN" sz="2000" i="1">
                            <a:latin typeface="Cambria Math" panose="02040503050406030204" pitchFamily="18" charset="0"/>
                          </a:rPr>
                          <m:t>𝐵</m:t>
                        </m:r>
                        <m:r>
                          <a:rPr lang="en-US" altLang="zh-CN" sz="2000" i="1">
                            <a:latin typeface="Cambria Math" panose="02040503050406030204" pitchFamily="18" charset="0"/>
                          </a:rPr>
                          <m:t>=</m:t>
                        </m:r>
                        <m:d>
                          <m:dPr>
                            <m:begChr m:val="{"/>
                            <m:endChr m:val="}"/>
                            <m:ctrlPr>
                              <a:rPr lang="en-US" altLang="zh-CN" sz="2000" i="1">
                                <a:latin typeface="Cambria Math" panose="02040503050406030204" pitchFamily="18" charset="0"/>
                              </a:rPr>
                            </m:ctrlPr>
                          </m:dPr>
                          <m:e>
                            <m:acc>
                              <m:accPr>
                                <m:chr m:val="⃗"/>
                                <m:ctrlPr>
                                  <a:rPr lang="en-US" altLang="zh-CN" sz="2000" i="1">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1</m:t>
                                    </m:r>
                                  </m:sub>
                                </m:sSub>
                              </m:e>
                            </m:acc>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𝑏</m:t>
                                    </m:r>
                                  </m:e>
                                  <m:sub>
                                    <m:r>
                                      <a:rPr lang="en-US" altLang="zh-CN" sz="2000" i="1">
                                        <a:latin typeface="Cambria Math" panose="02040503050406030204" pitchFamily="18" charset="0"/>
                                      </a:rPr>
                                      <m:t>1</m:t>
                                    </m:r>
                                  </m:sub>
                                </m:sSub>
                              </m:e>
                            </m:acc>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b="0" i="1" smtClean="0">
                                        <a:latin typeface="Cambria Math" panose="02040503050406030204" pitchFamily="18" charset="0"/>
                                      </a:rPr>
                                      <m:t>2</m:t>
                                    </m:r>
                                  </m:sub>
                                </m:sSub>
                              </m:e>
                            </m:acc>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𝑏</m:t>
                                    </m:r>
                                  </m:e>
                                  <m:sub>
                                    <m:r>
                                      <a:rPr lang="en-US" altLang="zh-CN" sz="2000" b="0" i="1" smtClean="0">
                                        <a:latin typeface="Cambria Math" panose="02040503050406030204" pitchFamily="18" charset="0"/>
                                      </a:rPr>
                                      <m:t>2</m:t>
                                    </m:r>
                                  </m:sub>
                                </m:sSub>
                              </m:e>
                            </m:acc>
                            <m:r>
                              <a:rPr lang="en-US" altLang="zh-CN" sz="2000" i="1">
                                <a:latin typeface="Cambria Math" panose="02040503050406030204" pitchFamily="18" charset="0"/>
                              </a:rPr>
                              <m:t>⋯</m:t>
                            </m:r>
                            <m:r>
                              <a:rPr lang="en-US" altLang="zh-CN" sz="2000" b="0" i="1" smtClean="0">
                                <a:latin typeface="Cambria Math" panose="02040503050406030204" pitchFamily="18" charset="0"/>
                              </a:rPr>
                              <m:t>,</m:t>
                            </m:r>
                            <m:acc>
                              <m:accPr>
                                <m:chr m:val="⃗"/>
                                <m:ctrlPr>
                                  <a:rPr lang="en-US" altLang="zh-CN" sz="2000" i="1">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b="0" i="1" smtClean="0">
                                        <a:latin typeface="Cambria Math" panose="02040503050406030204" pitchFamily="18" charset="0"/>
                                      </a:rPr>
                                      <m:t>𝑘</m:t>
                                    </m:r>
                                  </m:sub>
                                </m:sSub>
                              </m:e>
                            </m:acc>
                            <m:r>
                              <a:rPr lang="en-US" altLang="zh-CN" sz="2000" i="1">
                                <a:latin typeface="Cambria Math" panose="02040503050406030204" pitchFamily="18" charset="0"/>
                              </a:rPr>
                              <m:t>⊗</m:t>
                            </m:r>
                            <m:acc>
                              <m:accPr>
                                <m:chr m:val="⃗"/>
                                <m:ctrlPr>
                                  <a:rPr lang="en-US" altLang="zh-CN" sz="2000" i="1">
                                    <a:latin typeface="Cambria Math" panose="02040503050406030204" pitchFamily="18" charset="0"/>
                                  </a:rPr>
                                </m:ctrlPr>
                              </m:acc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𝑏</m:t>
                                    </m:r>
                                  </m:e>
                                  <m:sub>
                                    <m:r>
                                      <a:rPr lang="en-US" altLang="zh-CN" sz="2000" b="0" i="1" smtClean="0">
                                        <a:latin typeface="Cambria Math" panose="02040503050406030204" pitchFamily="18" charset="0"/>
                                      </a:rPr>
                                      <m:t>𝑘</m:t>
                                    </m:r>
                                  </m:sub>
                                </m:sSub>
                              </m:e>
                            </m:acc>
                          </m:e>
                        </m:d>
                      </m:oMath>
                    </m:oMathPara>
                  </a14:m>
                  <a:endParaRPr lang="en-US" altLang="zh-CN" sz="2000" dirty="0">
                    <a:latin typeface="微软雅黑" panose="020B0503020204020204" pitchFamily="34" charset="-122"/>
                    <a:ea typeface="微软雅黑" panose="020B0503020204020204" pitchFamily="34" charset="-122"/>
                  </a:endParaRPr>
                </a:p>
              </p:txBody>
            </p:sp>
          </mc:Choice>
          <mc:Fallback xmlns="">
            <p:sp>
              <p:nvSpPr>
                <p:cNvPr id="38" name="文本框 37">
                  <a:extLst>
                    <a:ext uri="{FF2B5EF4-FFF2-40B4-BE49-F238E27FC236}">
                      <a16:creationId xmlns:a16="http://schemas.microsoft.com/office/drawing/2014/main" id="{05E1444C-2C8B-4D09-A854-F9FD097EF15A}"/>
                    </a:ext>
                  </a:extLst>
                </p:cNvPr>
                <p:cNvSpPr txBox="1">
                  <a:spLocks noRot="1" noChangeAspect="1" noMove="1" noResize="1" noEditPoints="1" noAdjustHandles="1" noChangeArrowheads="1" noChangeShapeType="1" noTextEdit="1"/>
                </p:cNvSpPr>
                <p:nvPr/>
              </p:nvSpPr>
              <p:spPr>
                <a:xfrm>
                  <a:off x="4827695" y="3270817"/>
                  <a:ext cx="4391766" cy="469552"/>
                </a:xfrm>
                <a:prstGeom prst="rect">
                  <a:avLst/>
                </a:prstGeom>
                <a:blipFill>
                  <a:blip r:embed="rId5"/>
                  <a:stretch>
                    <a:fillRect b="-2532"/>
                  </a:stretch>
                </a:blipFill>
                <a:ln>
                  <a:solidFill>
                    <a:schemeClr val="accent5"/>
                  </a:solidFill>
                </a:ln>
              </p:spPr>
              <p:txBody>
                <a:bodyPr/>
                <a:lstStyle/>
                <a:p>
                  <a:r>
                    <a:rPr lang="zh-CN" altLang="en-US">
                      <a:noFill/>
                    </a:rPr>
                    <a:t> </a:t>
                  </a:r>
                </a:p>
              </p:txBody>
            </p:sp>
          </mc:Fallback>
        </mc:AlternateContent>
        <p:sp>
          <p:nvSpPr>
            <p:cNvPr id="40" name="箭头: 右 39">
              <a:extLst>
                <a:ext uri="{FF2B5EF4-FFF2-40B4-BE49-F238E27FC236}">
                  <a16:creationId xmlns:a16="http://schemas.microsoft.com/office/drawing/2014/main" id="{FB32EA11-88F1-4A53-A8D1-BDB7CA09D62A}"/>
                </a:ext>
              </a:extLst>
            </p:cNvPr>
            <p:cNvSpPr/>
            <p:nvPr/>
          </p:nvSpPr>
          <p:spPr>
            <a:xfrm>
              <a:off x="4186164" y="3401956"/>
              <a:ext cx="503245" cy="2009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37B4D4AE-8EBC-4C13-AB43-03AA2198E56B}"/>
                  </a:ext>
                </a:extLst>
              </p:cNvPr>
              <p:cNvSpPr txBox="1"/>
              <p:nvPr/>
            </p:nvSpPr>
            <p:spPr>
              <a:xfrm>
                <a:off x="4860342" y="4329221"/>
                <a:ext cx="1504076" cy="400110"/>
              </a:xfrm>
              <a:prstGeom prst="rect">
                <a:avLst/>
              </a:prstGeom>
              <a:noFill/>
              <a:ln>
                <a:solidFill>
                  <a:schemeClr val="accent2"/>
                </a:solidFill>
              </a:ln>
            </p:spPr>
            <p:txBody>
              <a:bodyPr wrap="square" rtlCol="0">
                <a:spAutoFit/>
              </a:bodyPr>
              <a:lstStyle/>
              <a:p>
                <a14:m>
                  <m:oMath xmlns:m="http://schemas.openxmlformats.org/officeDocument/2006/math">
                    <m:r>
                      <a:rPr lang="en-US" altLang="zh-CN" sz="2000" i="1">
                        <a:latin typeface="Cambria Math" panose="02040503050406030204" pitchFamily="18" charset="0"/>
                      </a:rPr>
                      <m:t>𝐴</m:t>
                    </m:r>
                    <m:r>
                      <a:rPr lang="en-US" altLang="zh-CN" sz="2000" i="1">
                        <a:latin typeface="Cambria Math" panose="02040503050406030204" pitchFamily="18" charset="0"/>
                      </a:rPr>
                      <m:t>ʘ</m:t>
                    </m:r>
                    <m:r>
                      <a:rPr lang="en-US" altLang="zh-CN" sz="2000" i="1">
                        <a:latin typeface="Cambria Math" panose="02040503050406030204" pitchFamily="18" charset="0"/>
                      </a:rPr>
                      <m:t>𝐵</m:t>
                    </m:r>
                    <m:r>
                      <a:rPr lang="zh-CN" altLang="en-US" sz="2000" i="1">
                        <a:latin typeface="Cambria Math" panose="02040503050406030204" pitchFamily="18" charset="0"/>
                      </a:rPr>
                      <m:t>维度</m:t>
                    </m:r>
                  </m:oMath>
                </a14:m>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mc:Choice>
        <mc:Fallback xmlns="">
          <p:sp>
            <p:nvSpPr>
              <p:cNvPr id="41" name="文本框 40">
                <a:extLst>
                  <a:ext uri="{FF2B5EF4-FFF2-40B4-BE49-F238E27FC236}">
                    <a16:creationId xmlns:a16="http://schemas.microsoft.com/office/drawing/2014/main" id="{37B4D4AE-8EBC-4C13-AB43-03AA2198E56B}"/>
                  </a:ext>
                </a:extLst>
              </p:cNvPr>
              <p:cNvSpPr txBox="1">
                <a:spLocks noRot="1" noChangeAspect="1" noMove="1" noResize="1" noEditPoints="1" noAdjustHandles="1" noChangeArrowheads="1" noChangeShapeType="1" noTextEdit="1"/>
              </p:cNvSpPr>
              <p:nvPr/>
            </p:nvSpPr>
            <p:spPr>
              <a:xfrm>
                <a:off x="4860342" y="4329221"/>
                <a:ext cx="1504076" cy="400110"/>
              </a:xfrm>
              <a:prstGeom prst="rect">
                <a:avLst/>
              </a:prstGeom>
              <a:blipFill>
                <a:blip r:embed="rId6"/>
                <a:stretch>
                  <a:fillRect t="-5882" r="-2008" b="-23529"/>
                </a:stretch>
              </a:blipFill>
              <a:ln>
                <a:solidFill>
                  <a:schemeClr val="accent2"/>
                </a:solidFill>
              </a:ln>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1FEE8055-B44A-4BD3-844F-541ADC9EC8E7}"/>
              </a:ext>
            </a:extLst>
          </p:cNvPr>
          <p:cNvGrpSpPr/>
          <p:nvPr/>
        </p:nvGrpSpPr>
        <p:grpSpPr>
          <a:xfrm>
            <a:off x="6520333" y="4344610"/>
            <a:ext cx="1972680" cy="369332"/>
            <a:chOff x="6520333" y="4344610"/>
            <a:chExt cx="1972680" cy="369332"/>
          </a:xfrm>
        </p:grpSpPr>
        <p:sp>
          <p:nvSpPr>
            <p:cNvPr id="42" name="箭头: 右 41">
              <a:extLst>
                <a:ext uri="{FF2B5EF4-FFF2-40B4-BE49-F238E27FC236}">
                  <a16:creationId xmlns:a16="http://schemas.microsoft.com/office/drawing/2014/main" id="{CEF9D77B-A506-41B1-95A7-2CCFB7A3BCCF}"/>
                </a:ext>
              </a:extLst>
            </p:cNvPr>
            <p:cNvSpPr/>
            <p:nvPr/>
          </p:nvSpPr>
          <p:spPr>
            <a:xfrm>
              <a:off x="6520333" y="4428809"/>
              <a:ext cx="503245" cy="200934"/>
            </a:xfrm>
            <a:prstGeom prst="rightArrow">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974295C-689E-4570-9AE5-E445E4082317}"/>
                    </a:ext>
                  </a:extLst>
                </p:cNvPr>
                <p:cNvSpPr/>
                <p:nvPr/>
              </p:nvSpPr>
              <p:spPr>
                <a:xfrm>
                  <a:off x="7151748" y="4344610"/>
                  <a:ext cx="134126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b="1" i="1" smtClean="0">
                                <a:solidFill>
                                  <a:schemeClr val="accent2"/>
                                </a:solidFill>
                                <a:latin typeface="Cambria Math" panose="02040503050406030204" pitchFamily="18" charset="0"/>
                              </a:rPr>
                            </m:ctrlPr>
                          </m:dPr>
                          <m:e>
                            <m:r>
                              <a:rPr lang="en-US" altLang="zh-CN" b="1" i="1" smtClean="0">
                                <a:solidFill>
                                  <a:schemeClr val="accent2"/>
                                </a:solidFill>
                                <a:latin typeface="Cambria Math" panose="02040503050406030204" pitchFamily="18" charset="0"/>
                              </a:rPr>
                              <m:t>𝒎𝒏</m:t>
                            </m:r>
                          </m:e>
                        </m:d>
                        <m:r>
                          <a:rPr lang="en-US" altLang="zh-CN" b="1" i="1">
                            <a:solidFill>
                              <a:schemeClr val="accent2"/>
                            </a:solidFill>
                            <a:latin typeface="Cambria Math" panose="02040503050406030204" pitchFamily="18" charset="0"/>
                          </a:rPr>
                          <m:t>∗(</m:t>
                        </m:r>
                        <m:r>
                          <a:rPr lang="en-US" altLang="zh-CN" b="1" i="1" smtClean="0">
                            <a:solidFill>
                              <a:schemeClr val="accent2"/>
                            </a:solidFill>
                            <a:latin typeface="Cambria Math" panose="02040503050406030204" pitchFamily="18" charset="0"/>
                          </a:rPr>
                          <m:t>𝒌</m:t>
                        </m:r>
                        <m:r>
                          <a:rPr lang="en-US" altLang="zh-CN" b="1" i="1">
                            <a:solidFill>
                              <a:schemeClr val="accent2"/>
                            </a:solidFill>
                            <a:latin typeface="Cambria Math" panose="02040503050406030204" pitchFamily="18" charset="0"/>
                          </a:rPr>
                          <m:t>)</m:t>
                        </m:r>
                      </m:oMath>
                    </m:oMathPara>
                  </a14:m>
                  <a:endParaRPr lang="zh-CN" altLang="en-US" b="1" dirty="0">
                    <a:solidFill>
                      <a:schemeClr val="accent2"/>
                    </a:solidFill>
                  </a:endParaRPr>
                </a:p>
              </p:txBody>
            </p:sp>
          </mc:Choice>
          <mc:Fallback xmlns="">
            <p:sp>
              <p:nvSpPr>
                <p:cNvPr id="7" name="矩形 6">
                  <a:extLst>
                    <a:ext uri="{FF2B5EF4-FFF2-40B4-BE49-F238E27FC236}">
                      <a16:creationId xmlns:a16="http://schemas.microsoft.com/office/drawing/2014/main" id="{2974295C-689E-4570-9AE5-E445E4082317}"/>
                    </a:ext>
                  </a:extLst>
                </p:cNvPr>
                <p:cNvSpPr>
                  <a:spLocks noRot="1" noChangeAspect="1" noMove="1" noResize="1" noEditPoints="1" noAdjustHandles="1" noChangeArrowheads="1" noChangeShapeType="1" noTextEdit="1"/>
                </p:cNvSpPr>
                <p:nvPr/>
              </p:nvSpPr>
              <p:spPr>
                <a:xfrm>
                  <a:off x="7151748" y="4344610"/>
                  <a:ext cx="1341265" cy="369332"/>
                </a:xfrm>
                <a:prstGeom prst="rect">
                  <a:avLst/>
                </a:prstGeom>
                <a:blipFill>
                  <a:blip r:embed="rId7"/>
                  <a:stretch>
                    <a:fillRect b="-1333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3565263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ppt_x"/>
                                          </p:val>
                                        </p:tav>
                                        <p:tav tm="100000">
                                          <p:val>
                                            <p:strVal val="#ppt_x"/>
                                          </p:val>
                                        </p:tav>
                                      </p:tavLst>
                                    </p:anim>
                                    <p:anim calcmode="lin" valueType="num">
                                      <p:cBhvr additive="base">
                                        <p:cTn id="1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STANDARD">
      <a:majorFont>
        <a:latin typeface="Calibri"/>
        <a:ea typeface="微軟正黑體"/>
        <a:cs typeface=""/>
      </a:majorFont>
      <a:minorFont>
        <a:latin typeface="Calibri"/>
        <a:ea typeface="微軟正黑體"/>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marL="285750" indent="-285750" algn="l">
          <a:buFont typeface="Arial" panose="020B0604020202020204" pitchFamily="34" charset="0"/>
          <a:buChar char="•"/>
          <a:defRPr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8487</TotalTime>
  <Words>5046</Words>
  <Application>Microsoft Office PowerPoint</Application>
  <PresentationFormat>宽屏</PresentationFormat>
  <Paragraphs>448</Paragraphs>
  <Slides>35</Slides>
  <Notes>34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35</vt:i4>
      </vt:variant>
    </vt:vector>
  </HeadingPairs>
  <TitlesOfParts>
    <vt:vector size="47" baseType="lpstr">
      <vt:lpstr>微軟正黑體</vt:lpstr>
      <vt:lpstr>Open Sans</vt:lpstr>
      <vt:lpstr>等线</vt:lpstr>
      <vt:lpstr>等线 Light</vt:lpstr>
      <vt:lpstr>微软雅黑</vt:lpstr>
      <vt:lpstr>Arial</vt:lpstr>
      <vt:lpstr>Calibri</vt:lpstr>
      <vt:lpstr>Cambria Math</vt:lpstr>
      <vt:lpstr>Times New Roman</vt:lpstr>
      <vt:lpstr>Wingdings</vt:lpstr>
      <vt:lpstr>Office 主题​​</vt:lpstr>
      <vt:lpstr>Office 主题</vt:lpstr>
      <vt:lpstr>PowerPoint 演示文稿</vt:lpstr>
      <vt:lpstr>Motivation</vt:lpstr>
      <vt:lpstr>0.1 深度神经网络计算</vt:lpstr>
      <vt:lpstr>0.2 深度神经网络计算</vt:lpstr>
      <vt:lpstr>0.3 模型的加速和压缩</vt:lpstr>
      <vt:lpstr>Low-rank approximation</vt:lpstr>
      <vt:lpstr>1.1 Low-rank：Main Methods</vt:lpstr>
      <vt:lpstr>1.2 Low-rank：Math Preparation</vt:lpstr>
      <vt:lpstr>1.2 Low-rank：Math Preparation</vt:lpstr>
      <vt:lpstr>1.2 Low-rank：Math Preparation</vt:lpstr>
      <vt:lpstr>1.2 Low-rank：Math Preparation</vt:lpstr>
      <vt:lpstr>1.3 Low-rank：CP 分解</vt:lpstr>
      <vt:lpstr>1.3 Low-rank：CP 分解</vt:lpstr>
      <vt:lpstr>1.3 Low-rank：CP 分解</vt:lpstr>
      <vt:lpstr>Network Pruning</vt:lpstr>
      <vt:lpstr>2.1 Pruning：Recent progress</vt:lpstr>
      <vt:lpstr>2.2 Pruning：范数</vt:lpstr>
      <vt:lpstr>2.3 Pruning：Structured Pruning</vt:lpstr>
      <vt:lpstr>2.4 Pruning：Network Slimming</vt:lpstr>
      <vt:lpstr>Network quantization</vt:lpstr>
      <vt:lpstr>3.1 Quantization：Main Methods</vt:lpstr>
      <vt:lpstr>3.2 Quantization： Low-bit Quantization</vt:lpstr>
      <vt:lpstr>Teacher-student network</vt:lpstr>
      <vt:lpstr>4.1 Teacher-student network</vt:lpstr>
      <vt:lpstr>4.2 Teacher-student network</vt:lpstr>
      <vt:lpstr>Compact network design</vt:lpstr>
      <vt:lpstr>5.1 Compact Network Design</vt:lpstr>
      <vt:lpstr>5.2 Compact Network Design- MobileNets系列</vt:lpstr>
      <vt:lpstr>Future work</vt:lpstr>
      <vt:lpstr>6 Future Work</vt:lpstr>
      <vt:lpstr>PowerPoint 演示文稿</vt:lpstr>
      <vt:lpstr>2.1 Pruning：Main Methods</vt:lpstr>
      <vt:lpstr>0.1 Motivation</vt:lpstr>
      <vt:lpstr>2.3 Pruning: meProp</vt:lpstr>
      <vt:lpstr>2.1 Pruning：范数</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 艳红</dc:creator>
  <cp:lastModifiedBy>王 艳红</cp:lastModifiedBy>
  <cp:revision>146</cp:revision>
  <dcterms:created xsi:type="dcterms:W3CDTF">2019-04-14T14:46:52Z</dcterms:created>
  <dcterms:modified xsi:type="dcterms:W3CDTF">2019-05-22T09:58:52Z</dcterms:modified>
</cp:coreProperties>
</file>